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Lst>
  <p:sldSz cy="5143500" cx="9144000"/>
  <p:notesSz cx="6858000" cy="9144000"/>
  <p:embeddedFontLst>
    <p:embeddedFont>
      <p:font typeface="Roboto"/>
      <p:regular r:id="rId17"/>
      <p:bold r:id="rId18"/>
      <p:italic r:id="rId19"/>
      <p:boldItalic r:id="rId20"/>
    </p:embeddedFont>
    <p:embeddedFont>
      <p:font typeface="Montserrat"/>
      <p:regular r:id="rId21"/>
      <p:bold r:id="rId22"/>
      <p:italic r:id="rId23"/>
      <p:boldItalic r:id="rId24"/>
    </p:embeddedFont>
    <p:embeddedFont>
      <p:font typeface="Montserrat ExtraBold"/>
      <p:bold r:id="rId25"/>
      <p:boldItalic r:id="rId26"/>
    </p:embeddedFont>
    <p:embeddedFont>
      <p:font typeface="Merriweather"/>
      <p:regular r:id="rId27"/>
      <p:bold r:id="rId28"/>
      <p:italic r:id="rId29"/>
      <p:boldItalic r:id="rId3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oboto-boldItalic.fntdata"/><Relationship Id="rId22" Type="http://schemas.openxmlformats.org/officeDocument/2006/relationships/font" Target="fonts/Montserrat-bold.fntdata"/><Relationship Id="rId21" Type="http://schemas.openxmlformats.org/officeDocument/2006/relationships/font" Target="fonts/Montserrat-regular.fntdata"/><Relationship Id="rId24" Type="http://schemas.openxmlformats.org/officeDocument/2006/relationships/font" Target="fonts/Montserrat-boldItalic.fntdata"/><Relationship Id="rId23" Type="http://schemas.openxmlformats.org/officeDocument/2006/relationships/font" Target="fonts/Montserrat-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MontserratExtraBold-boldItalic.fntdata"/><Relationship Id="rId25" Type="http://schemas.openxmlformats.org/officeDocument/2006/relationships/font" Target="fonts/MontserratExtraBold-bold.fntdata"/><Relationship Id="rId28" Type="http://schemas.openxmlformats.org/officeDocument/2006/relationships/font" Target="fonts/Merriweather-bold.fntdata"/><Relationship Id="rId27" Type="http://schemas.openxmlformats.org/officeDocument/2006/relationships/font" Target="fonts/Merriweather-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Merriweather-italic.fntdata"/><Relationship Id="rId7" Type="http://schemas.openxmlformats.org/officeDocument/2006/relationships/slide" Target="slides/slide2.xml"/><Relationship Id="rId8" Type="http://schemas.openxmlformats.org/officeDocument/2006/relationships/slide" Target="slides/slide3.xml"/><Relationship Id="rId30" Type="http://schemas.openxmlformats.org/officeDocument/2006/relationships/font" Target="fonts/Merriweather-bold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font" Target="fonts/Roboto-regular.fntdata"/><Relationship Id="rId16" Type="http://schemas.openxmlformats.org/officeDocument/2006/relationships/slide" Target="slides/slide11.xml"/><Relationship Id="rId19" Type="http://schemas.openxmlformats.org/officeDocument/2006/relationships/font" Target="fonts/Roboto-italic.fntdata"/><Relationship Id="rId18" Type="http://schemas.openxmlformats.org/officeDocument/2006/relationships/font" Target="fonts/Roboto-bold.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400"/>
              <a:t>10 s</a:t>
            </a:r>
            <a:endParaRPr sz="1400"/>
          </a:p>
          <a:p>
            <a:pPr indent="0" lvl="0" marL="0" rtl="0" algn="l">
              <a:spcBef>
                <a:spcPts val="0"/>
              </a:spcBef>
              <a:spcAft>
                <a:spcPts val="0"/>
              </a:spcAft>
              <a:buNone/>
            </a:pPr>
            <a:r>
              <a:t/>
            </a:r>
            <a:endParaRPr sz="1400"/>
          </a:p>
          <a:p>
            <a:pPr indent="0" lvl="0" marL="0" rtl="0" algn="l">
              <a:spcBef>
                <a:spcPts val="0"/>
              </a:spcBef>
              <a:spcAft>
                <a:spcPts val="0"/>
              </a:spcAft>
              <a:buClr>
                <a:schemeClr val="dk1"/>
              </a:buClr>
              <a:buSzPts val="1100"/>
              <a:buFont typeface="Arial"/>
              <a:buNone/>
            </a:pPr>
            <a:r>
              <a:rPr lang="en-GB" sz="1400">
                <a:solidFill>
                  <a:schemeClr val="dk1"/>
                </a:solidFill>
              </a:rPr>
              <a:t>Hello, I am David and this is my partner Jess for project 73. We will be talking about the architecture of our AR application. </a:t>
            </a:r>
            <a:endParaRPr sz="1400">
              <a:solidFill>
                <a:schemeClr val="dk1"/>
              </a:solidFill>
            </a:endParaRPr>
          </a:p>
          <a:p>
            <a:pPr indent="0" lvl="0" marL="0" rtl="0" algn="l">
              <a:spcBef>
                <a:spcPts val="0"/>
              </a:spcBef>
              <a:spcAft>
                <a:spcPts val="0"/>
              </a:spcAft>
              <a:buNone/>
            </a:pPr>
            <a:r>
              <a:t/>
            </a:r>
            <a:endParaRPr sz="1400"/>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e5fcd1855e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e5fcd1855e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30 s</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This is a design concept for the real life planting mode. </a:t>
            </a:r>
            <a:br>
              <a:rPr lang="en-GB"/>
            </a:br>
            <a:r>
              <a:rPr lang="en-GB"/>
              <a:t>At the top is the help menu with the various plant problems or concerns that the player can select. </a:t>
            </a:r>
            <a:br>
              <a:rPr lang="en-GB"/>
            </a:br>
            <a:r>
              <a:rPr lang="en-GB"/>
              <a:t>On the bottom right is the action recording system mentioned previously showing the last watered time. </a:t>
            </a:r>
            <a:br>
              <a:rPr lang="en-GB"/>
            </a:br>
            <a:r>
              <a:rPr lang="en-GB"/>
              <a:t>The real plant mode will also display the IoT data such as rainfall and </a:t>
            </a:r>
            <a:r>
              <a:rPr lang="en-GB"/>
              <a:t>temperature. </a:t>
            </a:r>
            <a:br>
              <a:rPr lang="en-GB"/>
            </a:br>
            <a:r>
              <a:rPr lang="en-GB"/>
              <a:t>We intend to display this information in a visualisation that will help the player make informed decisions about their tree.</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e5fcd1855e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e5fcd1855e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30 s</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The next steps for our project is to continue the implementation of the game. I am in charge of backend implementation which is associated with the plant health system and incorporating the IoT data into the calculations. I will also be expanding on the use of IoT data and the resulting </a:t>
            </a:r>
            <a:r>
              <a:rPr lang="en-GB"/>
              <a:t>effects</a:t>
            </a:r>
            <a:r>
              <a:rPr lang="en-GB"/>
              <a:t> on the plant.</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solidFill>
                  <a:schemeClr val="dk1"/>
                </a:solidFill>
              </a:rPr>
              <a:t>For my part, </a:t>
            </a:r>
            <a:r>
              <a:rPr lang="en-GB">
                <a:solidFill>
                  <a:schemeClr val="dk1"/>
                </a:solidFill>
              </a:rPr>
              <a:t>I am in charge of frontend implementation which deals with implementing the application UI and AR model of the plant. I will also be investigating various plant diseases to apply in the game.</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GB">
                <a:solidFill>
                  <a:schemeClr val="dk1"/>
                </a:solidFill>
              </a:rPr>
              <a:t>Thank you for listening. </a:t>
            </a:r>
            <a:endParaRPr>
              <a:solidFill>
                <a:schemeClr val="dk1"/>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d5d307be4f_0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d5d307be4f_0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400"/>
              <a:t>20 s</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GB" sz="1400"/>
              <a:t>We’ll focus on developing our app for android devices. The application is developed through the use of the unity software as they provide the best libraries and tools for making AR apps. These tools are AR foundation and XR interaction toolkit. Since we are using unity, we will be coding our application in C#. </a:t>
            </a:r>
            <a:endParaRPr sz="1400"/>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e5fcd1855e_1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e5fcd1855e_1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400"/>
              <a:t>10 s</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GB" sz="1400"/>
              <a:t>Our AR game consists of two modes, the virtual plant mode and the real plant mode that the user can select in the main menu.</a:t>
            </a:r>
            <a:endParaRPr sz="1400"/>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e5fcd1855e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e5fcd1855e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40 s</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We’ll start off with the virtual plant mode where the player can grow their apple tree </a:t>
            </a:r>
            <a:r>
              <a:rPr lang="en-GB"/>
              <a:t>virtually. </a:t>
            </a:r>
            <a:endParaRPr/>
          </a:p>
          <a:p>
            <a:pPr indent="-298450" lvl="0" marL="457200" rtl="0" algn="l">
              <a:spcBef>
                <a:spcPts val="0"/>
              </a:spcBef>
              <a:spcAft>
                <a:spcPts val="0"/>
              </a:spcAft>
              <a:buSzPts val="1100"/>
              <a:buAutoNum type="arabicPeriod"/>
            </a:pPr>
            <a:r>
              <a:rPr lang="en-GB"/>
              <a:t>The virtual plant mode begins with the player planting a virtual seeding on a soil</a:t>
            </a:r>
            <a:endParaRPr/>
          </a:p>
          <a:p>
            <a:pPr indent="-298450" lvl="0" marL="457200" rtl="0" algn="l">
              <a:spcBef>
                <a:spcPts val="0"/>
              </a:spcBef>
              <a:spcAft>
                <a:spcPts val="0"/>
              </a:spcAft>
              <a:buSzPts val="1100"/>
              <a:buAutoNum type="arabicPeriod"/>
            </a:pPr>
            <a:r>
              <a:rPr lang="en-GB"/>
              <a:t>From the plant’s appearance, the player can choose to either water, fertilise or do nothing to the plant.</a:t>
            </a:r>
            <a:endParaRPr/>
          </a:p>
          <a:p>
            <a:pPr indent="-298450" lvl="0" marL="457200" rtl="0" algn="l">
              <a:spcBef>
                <a:spcPts val="0"/>
              </a:spcBef>
              <a:spcAft>
                <a:spcPts val="0"/>
              </a:spcAft>
              <a:buSzPts val="1100"/>
              <a:buAutoNum type="arabicPeriod"/>
            </a:pPr>
            <a:r>
              <a:rPr lang="en-GB"/>
              <a:t>The player’s action will therefore affect the plant’s health. If the plant has not died which means it has still the potential to grow, the player can decide their interaction with the plant again. </a:t>
            </a:r>
            <a:endParaRPr/>
          </a:p>
          <a:p>
            <a:pPr indent="-298450" lvl="0" marL="457200" rtl="0" algn="l">
              <a:spcBef>
                <a:spcPts val="0"/>
              </a:spcBef>
              <a:spcAft>
                <a:spcPts val="0"/>
              </a:spcAft>
              <a:buSzPts val="1100"/>
              <a:buAutoNum type="arabicPeriod"/>
            </a:pPr>
            <a:r>
              <a:rPr lang="en-GB"/>
              <a:t>However if the plant has died</a:t>
            </a:r>
            <a:endParaRPr/>
          </a:p>
          <a:p>
            <a:pPr indent="-298450" lvl="0" marL="457200" rtl="0" algn="l">
              <a:spcBef>
                <a:spcPts val="0"/>
              </a:spcBef>
              <a:spcAft>
                <a:spcPts val="0"/>
              </a:spcAft>
              <a:buSzPts val="1100"/>
              <a:buAutoNum type="arabicPeriod"/>
            </a:pPr>
            <a:r>
              <a:rPr lang="en-GB"/>
              <a:t>then the game gives the player’s feedback of their playthrough and returns back to the main menu where the player can choose to play the game again.</a:t>
            </a:r>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e5fcd1855e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e5fcd1855e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400"/>
              <a:t>40 s</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GB" sz="1400"/>
              <a:t>In terms of the plant’s growth cycle, there are four growth stages. Stage one representing the seedling, stage two representing the sapling, stage three representing a small tree, and finally the final stage represents a fully mature apple tree.</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GB" sz="1400">
                <a:solidFill>
                  <a:schemeClr val="dk1"/>
                </a:solidFill>
              </a:rPr>
              <a:t>Each stage requires a certain amount of time to reach the next stage. Seedling requires 2 weeks to grow into a sapling. Sapling requires around 2 years to grow into a small tree. Finally, </a:t>
            </a:r>
            <a:r>
              <a:rPr lang="en-GB" sz="1400">
                <a:solidFill>
                  <a:srgbClr val="31394D"/>
                </a:solidFill>
              </a:rPr>
              <a:t>small tree will take</a:t>
            </a:r>
            <a:r>
              <a:rPr lang="en-GB" sz="1400">
                <a:solidFill>
                  <a:schemeClr val="dk1"/>
                </a:solidFill>
              </a:rPr>
              <a:t> 4 years to be a fully grown apple tree. It will take another year for the tree to be fully harvestable.</a:t>
            </a:r>
            <a:endParaRPr sz="1400">
              <a:solidFill>
                <a:schemeClr val="dk1"/>
              </a:solidFill>
            </a:endParaRPr>
          </a:p>
          <a:p>
            <a:pPr indent="0" lvl="0" marL="0" rtl="0" algn="l">
              <a:spcBef>
                <a:spcPts val="0"/>
              </a:spcBef>
              <a:spcAft>
                <a:spcPts val="0"/>
              </a:spcAft>
              <a:buNone/>
            </a:pPr>
            <a:r>
              <a:t/>
            </a:r>
            <a:endParaRPr sz="1400">
              <a:solidFill>
                <a:schemeClr val="dk1"/>
              </a:solidFill>
            </a:endParaRPr>
          </a:p>
          <a:p>
            <a:pPr indent="0" lvl="0" marL="0" rtl="0" algn="l">
              <a:spcBef>
                <a:spcPts val="0"/>
              </a:spcBef>
              <a:spcAft>
                <a:spcPts val="0"/>
              </a:spcAft>
              <a:buNone/>
            </a:pPr>
            <a:r>
              <a:rPr lang="en-GB" sz="1400">
                <a:solidFill>
                  <a:schemeClr val="dk1"/>
                </a:solidFill>
              </a:rPr>
              <a:t>The duration of the </a:t>
            </a:r>
            <a:r>
              <a:rPr lang="en-GB" sz="1400">
                <a:solidFill>
                  <a:schemeClr val="dk1"/>
                </a:solidFill>
              </a:rPr>
              <a:t>growth cycle </a:t>
            </a:r>
            <a:r>
              <a:rPr lang="en-GB" sz="1400">
                <a:solidFill>
                  <a:schemeClr val="dk1"/>
                </a:solidFill>
              </a:rPr>
              <a:t>is based on a real apple tree. </a:t>
            </a:r>
            <a:endParaRPr sz="1400">
              <a:solidFill>
                <a:schemeClr val="dk1"/>
              </a:solidFill>
            </a:endParaRPr>
          </a:p>
          <a:p>
            <a:pPr indent="0" lvl="0" marL="0" rtl="0" algn="l">
              <a:spcBef>
                <a:spcPts val="0"/>
              </a:spcBef>
              <a:spcAft>
                <a:spcPts val="0"/>
              </a:spcAft>
              <a:buNone/>
            </a:pPr>
            <a:r>
              <a:t/>
            </a:r>
            <a:endParaRPr sz="1400">
              <a:solidFill>
                <a:schemeClr val="dk1"/>
              </a:solidFill>
            </a:endParaRPr>
          </a:p>
          <a:p>
            <a:pPr indent="0" lvl="0" marL="0" rtl="0" algn="l">
              <a:spcBef>
                <a:spcPts val="0"/>
              </a:spcBef>
              <a:spcAft>
                <a:spcPts val="0"/>
              </a:spcAft>
              <a:buNone/>
            </a:pPr>
            <a:r>
              <a:rPr lang="en-GB" sz="1400">
                <a:solidFill>
                  <a:schemeClr val="dk1"/>
                </a:solidFill>
              </a:rPr>
              <a:t>The plant’s growth is represented in percentages where it grows 0.036% per day resulting in a 100% growth after 7 years.</a:t>
            </a:r>
            <a:endParaRPr sz="1400">
              <a:solidFill>
                <a:schemeClr val="dk1"/>
              </a:solidFill>
            </a:endParaRPr>
          </a:p>
          <a:p>
            <a:pPr indent="0" lvl="0" marL="0" rtl="0" algn="l">
              <a:spcBef>
                <a:spcPts val="0"/>
              </a:spcBef>
              <a:spcAft>
                <a:spcPts val="0"/>
              </a:spcAft>
              <a:buNone/>
            </a:pPr>
            <a:r>
              <a:t/>
            </a:r>
            <a:endParaRPr sz="1400">
              <a:solidFill>
                <a:schemeClr val="dk1"/>
              </a:solidFill>
            </a:endParaRPr>
          </a:p>
          <a:p>
            <a:pPr indent="0" lvl="0" marL="0" rtl="0" algn="l">
              <a:spcBef>
                <a:spcPts val="0"/>
              </a:spcBef>
              <a:spcAft>
                <a:spcPts val="0"/>
              </a:spcAft>
              <a:buNone/>
            </a:pPr>
            <a:r>
              <a:rPr lang="en-GB" sz="1400">
                <a:solidFill>
                  <a:schemeClr val="dk1"/>
                </a:solidFill>
              </a:rPr>
              <a:t>We made a condition where the tree must be healthy for it to grow. This will be explained in the later slides.</a:t>
            </a:r>
            <a:endParaRPr sz="1400"/>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e5fcd1855e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e5fcd1855e_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40 s</a:t>
            </a:r>
            <a:endParaRPr/>
          </a:p>
          <a:p>
            <a:pPr indent="0" lvl="0" marL="0" rtl="0" algn="l">
              <a:spcBef>
                <a:spcPts val="0"/>
              </a:spcBef>
              <a:spcAft>
                <a:spcPts val="0"/>
              </a:spcAft>
              <a:buNone/>
            </a:pPr>
            <a:r>
              <a:rPr lang="en-GB">
                <a:solidFill>
                  <a:schemeClr val="dk1"/>
                </a:solidFill>
              </a:rPr>
              <a:t>The plant is affected by two factors in which the player has control of. These two factors are fertilisation and irrigation which affect the nutrient and water levels of the tree respectively.</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rPr lang="en-GB">
                <a:solidFill>
                  <a:schemeClr val="dk1"/>
                </a:solidFill>
              </a:rPr>
              <a:t>The nutrients and water levels are represented as percentages.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GB">
                <a:solidFill>
                  <a:schemeClr val="dk1"/>
                </a:solidFill>
              </a:rPr>
              <a:t>The range 0 - 50% indicates insufficient levels whereas 50% - 100% represents a healthy amount. On the other hand, 100% and over displays excessive levels of water and nutrients.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GB">
                <a:solidFill>
                  <a:schemeClr val="dk1"/>
                </a:solidFill>
              </a:rPr>
              <a:t>At the beginning of the game, </a:t>
            </a:r>
            <a:r>
              <a:rPr lang="en-GB" sz="1139">
                <a:solidFill>
                  <a:schemeClr val="dk1"/>
                </a:solidFill>
                <a:latin typeface="Roboto"/>
                <a:ea typeface="Roboto"/>
                <a:cs typeface="Roboto"/>
                <a:sym typeface="Roboto"/>
              </a:rPr>
              <a:t>The plant starts with 50% water and 50% nutrient level when planted. </a:t>
            </a:r>
            <a:endParaRPr sz="1139">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GB">
                <a:solidFill>
                  <a:schemeClr val="dk1"/>
                </a:solidFill>
              </a:rPr>
              <a:t>Firstly, The player should fertilise the tree once every year. Nutrients levels decrease by 50% per year, thus fertilising the tree, increases the levels by 50%.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GB">
                <a:solidFill>
                  <a:schemeClr val="dk1"/>
                </a:solidFill>
              </a:rPr>
              <a:t>On the other hand, the player should irrigate the tree once every 7 - 10 days depending on a number of factors. Water levels decrease by 5% per day and watering the plant increases the levels by 50%. </a:t>
            </a:r>
            <a:endParaRPr sz="1139">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139">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GB" sz="1139">
                <a:solidFill>
                  <a:schemeClr val="dk1"/>
                </a:solidFill>
                <a:latin typeface="Roboto"/>
                <a:ea typeface="Roboto"/>
                <a:cs typeface="Roboto"/>
                <a:sym typeface="Roboto"/>
              </a:rPr>
              <a:t>For the next slide, Jess will explain how rainfall, sunlight and temperature affects the water levels of the plant.</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GB"/>
              <a:t>//////////////////////////split////////////////////////////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e5fcd1855e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e5fcd1855e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40 s</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Rainfall, sunlight and temperature influence how plants grow in real life and we will use this in IoT data form in attempt to replicate the real environment in the virtual world. </a:t>
            </a:r>
            <a:endParaRPr/>
          </a:p>
          <a:p>
            <a:pPr indent="0" lvl="0" marL="0" rtl="0" algn="l">
              <a:spcBef>
                <a:spcPts val="0"/>
              </a:spcBef>
              <a:spcAft>
                <a:spcPts val="0"/>
              </a:spcAft>
              <a:buNone/>
            </a:pPr>
            <a:r>
              <a:rPr lang="en-GB"/>
              <a:t>Rainfall waters a plant, which will be reflected by slowing down the rate of water decrease in the virtual tree. </a:t>
            </a:r>
            <a:endParaRPr/>
          </a:p>
          <a:p>
            <a:pPr indent="0" lvl="0" marL="0" rtl="0" algn="l">
              <a:spcBef>
                <a:spcPts val="0"/>
              </a:spcBef>
              <a:spcAft>
                <a:spcPts val="0"/>
              </a:spcAft>
              <a:buNone/>
            </a:pPr>
            <a:r>
              <a:rPr lang="en-GB"/>
              <a:t>For example, weekly rainfall of 2.5cm would halve the rate of water level decrease per day.</a:t>
            </a:r>
            <a:endParaRPr/>
          </a:p>
          <a:p>
            <a:pPr indent="0" lvl="0" marL="0" rtl="0" algn="l">
              <a:spcBef>
                <a:spcPts val="0"/>
              </a:spcBef>
              <a:spcAft>
                <a:spcPts val="0"/>
              </a:spcAft>
              <a:buNone/>
            </a:pPr>
            <a:r>
              <a:rPr lang="en-GB"/>
              <a:t>The rainfall information will also be used to make </a:t>
            </a:r>
            <a:r>
              <a:rPr lang="en-GB"/>
              <a:t>recommendations</a:t>
            </a:r>
            <a:r>
              <a:rPr lang="en-GB"/>
              <a:t> to the player. </a:t>
            </a:r>
            <a:endParaRPr/>
          </a:p>
          <a:p>
            <a:pPr indent="0" lvl="0" marL="0" rtl="0" algn="l">
              <a:spcBef>
                <a:spcPts val="0"/>
              </a:spcBef>
              <a:spcAft>
                <a:spcPts val="0"/>
              </a:spcAft>
              <a:buNone/>
            </a:pPr>
            <a:r>
              <a:rPr lang="en-GB"/>
              <a:t>Sunlight and the temperature influences soil moisture levels too. </a:t>
            </a:r>
            <a:endParaRPr/>
          </a:p>
          <a:p>
            <a:pPr indent="0" lvl="0" marL="0" rtl="0" algn="l">
              <a:spcBef>
                <a:spcPts val="0"/>
              </a:spcBef>
              <a:spcAft>
                <a:spcPts val="0"/>
              </a:spcAft>
              <a:buNone/>
            </a:pPr>
            <a:r>
              <a:rPr lang="en-GB"/>
              <a:t>This data will be used together with rainfall to determine the rate of water level decrease in the tree.</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e5fcd1855e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e5fcd1855e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40 s</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Following on, the water and nutrient levels influence the plant’s health in the game. </a:t>
            </a:r>
            <a:br>
              <a:rPr lang="en-GB"/>
            </a:br>
            <a:r>
              <a:rPr lang="en-GB"/>
              <a:t>When both the nutrient and water levels are within the 50% to 100% range, the plant is healthy. </a:t>
            </a:r>
            <a:br>
              <a:rPr lang="en-GB"/>
            </a:br>
            <a:r>
              <a:rPr lang="en-GB"/>
              <a:t>However when not in this range, the plant will be classified as unhealthy. </a:t>
            </a:r>
            <a:br>
              <a:rPr lang="en-GB"/>
            </a:br>
            <a:r>
              <a:rPr lang="en-GB"/>
              <a:t>After a period plant unhealthiness depending on the stage of the tree, the plant may start to die from disease. </a:t>
            </a:r>
            <a:br>
              <a:rPr lang="en-GB"/>
            </a:br>
            <a:r>
              <a:rPr lang="en-GB"/>
              <a:t>R</a:t>
            </a:r>
            <a:r>
              <a:rPr lang="en-GB"/>
              <a:t>ecommendations</a:t>
            </a:r>
            <a:r>
              <a:rPr lang="en-GB"/>
              <a:t> are given to the player to help with an unhealthy tree.</a:t>
            </a:r>
            <a:br>
              <a:rPr lang="en-GB"/>
            </a:br>
            <a:r>
              <a:rPr lang="en-GB"/>
              <a:t>There will also be plant health </a:t>
            </a:r>
            <a:r>
              <a:rPr lang="en-GB"/>
              <a:t>indicators</a:t>
            </a:r>
            <a:r>
              <a:rPr lang="en-GB"/>
              <a:t> in the form of 2D images of the tree leaves, trunk and the soil. </a:t>
            </a:r>
            <a:br>
              <a:rPr lang="en-GB"/>
            </a:br>
            <a:r>
              <a:rPr lang="en-GB"/>
              <a:t>These images aim to help the player in make informed decisions in the game.</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e5fcd1855e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e5fcd1855e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40 s</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Next I will discuss the real life planting mode for our game. This mode acts as an </a:t>
            </a:r>
            <a:r>
              <a:rPr lang="en-GB"/>
              <a:t>assistant to help the player with their tree. </a:t>
            </a:r>
            <a:br>
              <a:rPr lang="en-GB"/>
            </a:br>
            <a:r>
              <a:rPr lang="en-GB"/>
              <a:t>Therefore, </a:t>
            </a:r>
            <a:r>
              <a:rPr lang="en-GB"/>
              <a:t>we assume the player has already planted their tree before using the app. </a:t>
            </a:r>
            <a:br>
              <a:rPr lang="en-GB"/>
            </a:br>
            <a:r>
              <a:rPr lang="en-GB"/>
              <a:t>The game flow of this mode relies entirely on the players input. </a:t>
            </a:r>
            <a:br>
              <a:rPr lang="en-GB"/>
            </a:br>
            <a:r>
              <a:rPr lang="en-GB"/>
              <a:t>There is a help menu where the player can get advice if they see a problem or concern with the tree. </a:t>
            </a:r>
            <a:br>
              <a:rPr lang="en-GB"/>
            </a:br>
            <a:r>
              <a:rPr lang="en-GB"/>
              <a:t>For example if they select that the soil looks dry, our game will </a:t>
            </a:r>
            <a:r>
              <a:rPr lang="en-GB"/>
              <a:t>recommend</a:t>
            </a:r>
            <a:r>
              <a:rPr lang="en-GB"/>
              <a:t> to water the tree. </a:t>
            </a:r>
            <a:br>
              <a:rPr lang="en-GB"/>
            </a:br>
            <a:r>
              <a:rPr lang="en-GB"/>
              <a:t>An action recording system will also record data such as the date and time of when the tree was watered last if the player wishes to record this.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p2"/>
          <p:cNvSpPr/>
          <p:nvPr/>
        </p:nvSpPr>
        <p:spPr>
          <a:xfrm>
            <a:off x="-125" y="0"/>
            <a:ext cx="9144250" cy="4398100"/>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11" name="Google Shape;11;p2"/>
          <p:cNvSpPr txBox="1"/>
          <p:nvPr>
            <p:ph type="ctrTitle"/>
          </p:nvPr>
        </p:nvSpPr>
        <p:spPr>
          <a:xfrm>
            <a:off x="311700" y="539725"/>
            <a:ext cx="8520600" cy="12825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2" name="Google Shape;12;p2"/>
          <p:cNvSpPr txBox="1"/>
          <p:nvPr>
            <p:ph idx="1" type="subTitle"/>
          </p:nvPr>
        </p:nvSpPr>
        <p:spPr>
          <a:xfrm>
            <a:off x="311700" y="1878560"/>
            <a:ext cx="4242600" cy="7383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2"/>
              </a:buClr>
              <a:buSzPts val="1600"/>
              <a:buNone/>
              <a:defRPr sz="1600">
                <a:solidFill>
                  <a:schemeClr val="lt2"/>
                </a:solidFill>
              </a:defRPr>
            </a:lvl1pPr>
            <a:lvl2pPr lvl="1">
              <a:lnSpc>
                <a:spcPct val="100000"/>
              </a:lnSpc>
              <a:spcBef>
                <a:spcPts val="0"/>
              </a:spcBef>
              <a:spcAft>
                <a:spcPts val="0"/>
              </a:spcAft>
              <a:buClr>
                <a:schemeClr val="lt2"/>
              </a:buClr>
              <a:buSzPts val="1600"/>
              <a:buNone/>
              <a:defRPr sz="1600">
                <a:solidFill>
                  <a:schemeClr val="lt2"/>
                </a:solidFill>
              </a:defRPr>
            </a:lvl2pPr>
            <a:lvl3pPr lvl="2">
              <a:lnSpc>
                <a:spcPct val="100000"/>
              </a:lnSpc>
              <a:spcBef>
                <a:spcPts val="0"/>
              </a:spcBef>
              <a:spcAft>
                <a:spcPts val="0"/>
              </a:spcAft>
              <a:buClr>
                <a:schemeClr val="lt2"/>
              </a:buClr>
              <a:buSzPts val="1600"/>
              <a:buNone/>
              <a:defRPr sz="1600">
                <a:solidFill>
                  <a:schemeClr val="lt2"/>
                </a:solidFill>
              </a:defRPr>
            </a:lvl3pPr>
            <a:lvl4pPr lvl="3">
              <a:lnSpc>
                <a:spcPct val="100000"/>
              </a:lnSpc>
              <a:spcBef>
                <a:spcPts val="0"/>
              </a:spcBef>
              <a:spcAft>
                <a:spcPts val="0"/>
              </a:spcAft>
              <a:buClr>
                <a:schemeClr val="lt2"/>
              </a:buClr>
              <a:buSzPts val="1600"/>
              <a:buNone/>
              <a:defRPr sz="1600">
                <a:solidFill>
                  <a:schemeClr val="lt2"/>
                </a:solidFill>
              </a:defRPr>
            </a:lvl4pPr>
            <a:lvl5pPr lvl="4">
              <a:lnSpc>
                <a:spcPct val="100000"/>
              </a:lnSpc>
              <a:spcBef>
                <a:spcPts val="0"/>
              </a:spcBef>
              <a:spcAft>
                <a:spcPts val="0"/>
              </a:spcAft>
              <a:buClr>
                <a:schemeClr val="lt2"/>
              </a:buClr>
              <a:buSzPts val="1600"/>
              <a:buNone/>
              <a:defRPr sz="1600">
                <a:solidFill>
                  <a:schemeClr val="lt2"/>
                </a:solidFill>
              </a:defRPr>
            </a:lvl5pPr>
            <a:lvl6pPr lvl="5">
              <a:lnSpc>
                <a:spcPct val="100000"/>
              </a:lnSpc>
              <a:spcBef>
                <a:spcPts val="0"/>
              </a:spcBef>
              <a:spcAft>
                <a:spcPts val="0"/>
              </a:spcAft>
              <a:buClr>
                <a:schemeClr val="lt2"/>
              </a:buClr>
              <a:buSzPts val="1600"/>
              <a:buNone/>
              <a:defRPr sz="1600">
                <a:solidFill>
                  <a:schemeClr val="lt2"/>
                </a:solidFill>
              </a:defRPr>
            </a:lvl6pPr>
            <a:lvl7pPr lvl="6">
              <a:lnSpc>
                <a:spcPct val="100000"/>
              </a:lnSpc>
              <a:spcBef>
                <a:spcPts val="0"/>
              </a:spcBef>
              <a:spcAft>
                <a:spcPts val="0"/>
              </a:spcAft>
              <a:buClr>
                <a:schemeClr val="lt2"/>
              </a:buClr>
              <a:buSzPts val="1600"/>
              <a:buNone/>
              <a:defRPr sz="1600">
                <a:solidFill>
                  <a:schemeClr val="lt2"/>
                </a:solidFill>
              </a:defRPr>
            </a:lvl7pPr>
            <a:lvl8pPr lvl="7">
              <a:lnSpc>
                <a:spcPct val="100000"/>
              </a:lnSpc>
              <a:spcBef>
                <a:spcPts val="0"/>
              </a:spcBef>
              <a:spcAft>
                <a:spcPts val="0"/>
              </a:spcAft>
              <a:buClr>
                <a:schemeClr val="lt2"/>
              </a:buClr>
              <a:buSzPts val="1600"/>
              <a:buNone/>
              <a:defRPr sz="1600">
                <a:solidFill>
                  <a:schemeClr val="lt2"/>
                </a:solidFill>
              </a:defRPr>
            </a:lvl8pPr>
            <a:lvl9pPr lvl="8">
              <a:lnSpc>
                <a:spcPct val="100000"/>
              </a:lnSpc>
              <a:spcBef>
                <a:spcPts val="0"/>
              </a:spcBef>
              <a:spcAft>
                <a:spcPts val="0"/>
              </a:spcAft>
              <a:buClr>
                <a:schemeClr val="lt2"/>
              </a:buClr>
              <a:buSzPts val="1600"/>
              <a:buNone/>
              <a:defRPr sz="1600">
                <a:solidFill>
                  <a:schemeClr val="lt2"/>
                </a:solidFill>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54" name="Shape 54"/>
        <p:cNvGrpSpPr/>
        <p:nvPr/>
      </p:nvGrpSpPr>
      <p:grpSpPr>
        <a:xfrm>
          <a:off x="0" y="0"/>
          <a:ext cx="0" cy="0"/>
          <a:chOff x="0" y="0"/>
          <a:chExt cx="0" cy="0"/>
        </a:xfrm>
      </p:grpSpPr>
      <p:sp>
        <p:nvSpPr>
          <p:cNvPr id="55" name="Google Shape;55;p11"/>
          <p:cNvSpPr txBox="1"/>
          <p:nvPr>
            <p:ph hasCustomPrompt="1" type="title"/>
          </p:nvPr>
        </p:nvSpPr>
        <p:spPr>
          <a:xfrm>
            <a:off x="311750" y="831175"/>
            <a:ext cx="5334900" cy="12447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10000"/>
              <a:buNone/>
              <a:defRPr sz="10000">
                <a:solidFill>
                  <a:schemeClr val="lt1"/>
                </a:solidFill>
              </a:defRPr>
            </a:lvl1pPr>
            <a:lvl2pPr lvl="1">
              <a:spcBef>
                <a:spcPts val="0"/>
              </a:spcBef>
              <a:spcAft>
                <a:spcPts val="0"/>
              </a:spcAft>
              <a:buClr>
                <a:schemeClr val="lt1"/>
              </a:buClr>
              <a:buSzPts val="10000"/>
              <a:buNone/>
              <a:defRPr sz="10000">
                <a:solidFill>
                  <a:schemeClr val="lt1"/>
                </a:solidFill>
              </a:defRPr>
            </a:lvl2pPr>
            <a:lvl3pPr lvl="2">
              <a:spcBef>
                <a:spcPts val="0"/>
              </a:spcBef>
              <a:spcAft>
                <a:spcPts val="0"/>
              </a:spcAft>
              <a:buClr>
                <a:schemeClr val="lt1"/>
              </a:buClr>
              <a:buSzPts val="10000"/>
              <a:buNone/>
              <a:defRPr sz="10000">
                <a:solidFill>
                  <a:schemeClr val="lt1"/>
                </a:solidFill>
              </a:defRPr>
            </a:lvl3pPr>
            <a:lvl4pPr lvl="3">
              <a:spcBef>
                <a:spcPts val="0"/>
              </a:spcBef>
              <a:spcAft>
                <a:spcPts val="0"/>
              </a:spcAft>
              <a:buClr>
                <a:schemeClr val="lt1"/>
              </a:buClr>
              <a:buSzPts val="10000"/>
              <a:buNone/>
              <a:defRPr sz="10000">
                <a:solidFill>
                  <a:schemeClr val="lt1"/>
                </a:solidFill>
              </a:defRPr>
            </a:lvl4pPr>
            <a:lvl5pPr lvl="4">
              <a:spcBef>
                <a:spcPts val="0"/>
              </a:spcBef>
              <a:spcAft>
                <a:spcPts val="0"/>
              </a:spcAft>
              <a:buClr>
                <a:schemeClr val="lt1"/>
              </a:buClr>
              <a:buSzPts val="10000"/>
              <a:buNone/>
              <a:defRPr sz="10000">
                <a:solidFill>
                  <a:schemeClr val="lt1"/>
                </a:solidFill>
              </a:defRPr>
            </a:lvl5pPr>
            <a:lvl6pPr lvl="5">
              <a:spcBef>
                <a:spcPts val="0"/>
              </a:spcBef>
              <a:spcAft>
                <a:spcPts val="0"/>
              </a:spcAft>
              <a:buClr>
                <a:schemeClr val="lt1"/>
              </a:buClr>
              <a:buSzPts val="10000"/>
              <a:buNone/>
              <a:defRPr sz="10000">
                <a:solidFill>
                  <a:schemeClr val="lt1"/>
                </a:solidFill>
              </a:defRPr>
            </a:lvl6pPr>
            <a:lvl7pPr lvl="6">
              <a:spcBef>
                <a:spcPts val="0"/>
              </a:spcBef>
              <a:spcAft>
                <a:spcPts val="0"/>
              </a:spcAft>
              <a:buClr>
                <a:schemeClr val="lt1"/>
              </a:buClr>
              <a:buSzPts val="10000"/>
              <a:buNone/>
              <a:defRPr sz="10000">
                <a:solidFill>
                  <a:schemeClr val="lt1"/>
                </a:solidFill>
              </a:defRPr>
            </a:lvl7pPr>
            <a:lvl8pPr lvl="7">
              <a:spcBef>
                <a:spcPts val="0"/>
              </a:spcBef>
              <a:spcAft>
                <a:spcPts val="0"/>
              </a:spcAft>
              <a:buClr>
                <a:schemeClr val="lt1"/>
              </a:buClr>
              <a:buSzPts val="10000"/>
              <a:buNone/>
              <a:defRPr sz="10000">
                <a:solidFill>
                  <a:schemeClr val="lt1"/>
                </a:solidFill>
              </a:defRPr>
            </a:lvl8pPr>
            <a:lvl9pPr lvl="8">
              <a:spcBef>
                <a:spcPts val="0"/>
              </a:spcBef>
              <a:spcAft>
                <a:spcPts val="0"/>
              </a:spcAft>
              <a:buClr>
                <a:schemeClr val="lt1"/>
              </a:buClr>
              <a:buSzPts val="10000"/>
              <a:buNone/>
              <a:defRPr sz="10000">
                <a:solidFill>
                  <a:schemeClr val="lt1"/>
                </a:solidFill>
              </a:defRPr>
            </a:lvl9pPr>
          </a:lstStyle>
          <a:p>
            <a:r>
              <a:t>xx%</a:t>
            </a:r>
          </a:p>
        </p:txBody>
      </p:sp>
      <p:sp>
        <p:nvSpPr>
          <p:cNvPr id="56" name="Google Shape;56;p11"/>
          <p:cNvSpPr txBox="1"/>
          <p:nvPr>
            <p:ph idx="1" type="body"/>
          </p:nvPr>
        </p:nvSpPr>
        <p:spPr>
          <a:xfrm>
            <a:off x="311700" y="2121425"/>
            <a:ext cx="5334900" cy="942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accent2"/>
              </a:buClr>
              <a:buSzPts val="1300"/>
              <a:buChar char="●"/>
              <a:defRPr>
                <a:solidFill>
                  <a:schemeClr val="accent2"/>
                </a:solidFill>
              </a:defRPr>
            </a:lvl1pPr>
            <a:lvl2pPr indent="-298450" lvl="1" marL="914400">
              <a:spcBef>
                <a:spcPts val="0"/>
              </a:spcBef>
              <a:spcAft>
                <a:spcPts val="0"/>
              </a:spcAft>
              <a:buClr>
                <a:schemeClr val="accent2"/>
              </a:buClr>
              <a:buSzPts val="1100"/>
              <a:buChar char="○"/>
              <a:defRPr>
                <a:solidFill>
                  <a:schemeClr val="accent2"/>
                </a:solidFill>
              </a:defRPr>
            </a:lvl2pPr>
            <a:lvl3pPr indent="-298450" lvl="2" marL="1371600">
              <a:spcBef>
                <a:spcPts val="0"/>
              </a:spcBef>
              <a:spcAft>
                <a:spcPts val="0"/>
              </a:spcAft>
              <a:buClr>
                <a:schemeClr val="accent2"/>
              </a:buClr>
              <a:buSzPts val="1100"/>
              <a:buChar char="■"/>
              <a:defRPr>
                <a:solidFill>
                  <a:schemeClr val="accent2"/>
                </a:solidFill>
              </a:defRPr>
            </a:lvl3pPr>
            <a:lvl4pPr indent="-298450" lvl="3" marL="1828800">
              <a:spcBef>
                <a:spcPts val="0"/>
              </a:spcBef>
              <a:spcAft>
                <a:spcPts val="0"/>
              </a:spcAft>
              <a:buClr>
                <a:schemeClr val="accent2"/>
              </a:buClr>
              <a:buSzPts val="1100"/>
              <a:buChar char="●"/>
              <a:defRPr>
                <a:solidFill>
                  <a:schemeClr val="accent2"/>
                </a:solidFill>
              </a:defRPr>
            </a:lvl4pPr>
            <a:lvl5pPr indent="-298450" lvl="4" marL="2286000">
              <a:spcBef>
                <a:spcPts val="0"/>
              </a:spcBef>
              <a:spcAft>
                <a:spcPts val="0"/>
              </a:spcAft>
              <a:buClr>
                <a:schemeClr val="accent2"/>
              </a:buClr>
              <a:buSzPts val="1100"/>
              <a:buChar char="○"/>
              <a:defRPr>
                <a:solidFill>
                  <a:schemeClr val="accent2"/>
                </a:solidFill>
              </a:defRPr>
            </a:lvl5pPr>
            <a:lvl6pPr indent="-298450" lvl="5" marL="2743200">
              <a:spcBef>
                <a:spcPts val="0"/>
              </a:spcBef>
              <a:spcAft>
                <a:spcPts val="0"/>
              </a:spcAft>
              <a:buClr>
                <a:schemeClr val="accent2"/>
              </a:buClr>
              <a:buSzPts val="1100"/>
              <a:buChar char="■"/>
              <a:defRPr>
                <a:solidFill>
                  <a:schemeClr val="accent2"/>
                </a:solidFill>
              </a:defRPr>
            </a:lvl6pPr>
            <a:lvl7pPr indent="-298450" lvl="6" marL="3200400">
              <a:spcBef>
                <a:spcPts val="0"/>
              </a:spcBef>
              <a:spcAft>
                <a:spcPts val="0"/>
              </a:spcAft>
              <a:buClr>
                <a:schemeClr val="accent2"/>
              </a:buClr>
              <a:buSzPts val="1100"/>
              <a:buChar char="●"/>
              <a:defRPr>
                <a:solidFill>
                  <a:schemeClr val="accent2"/>
                </a:solidFill>
              </a:defRPr>
            </a:lvl7pPr>
            <a:lvl8pPr indent="-298450" lvl="7" marL="3657600">
              <a:spcBef>
                <a:spcPts val="0"/>
              </a:spcBef>
              <a:spcAft>
                <a:spcPts val="0"/>
              </a:spcAft>
              <a:buClr>
                <a:schemeClr val="accent2"/>
              </a:buClr>
              <a:buSzPts val="1100"/>
              <a:buChar char="○"/>
              <a:defRPr>
                <a:solidFill>
                  <a:schemeClr val="accent2"/>
                </a:solidFill>
              </a:defRPr>
            </a:lvl8pPr>
            <a:lvl9pPr indent="-298450" lvl="8" marL="4114800">
              <a:spcBef>
                <a:spcPts val="0"/>
              </a:spcBef>
              <a:spcAft>
                <a:spcPts val="0"/>
              </a:spcAft>
              <a:buClr>
                <a:schemeClr val="accent2"/>
              </a:buClr>
              <a:buSzPts val="1100"/>
              <a:buChar char="■"/>
              <a:defRPr>
                <a:solidFill>
                  <a:schemeClr val="accent2"/>
                </a:solidFill>
              </a:defRPr>
            </a:lvl9pPr>
          </a:lstStyle>
          <a:p/>
        </p:txBody>
      </p:sp>
      <p:sp>
        <p:nvSpPr>
          <p:cNvPr id="57" name="Google Shape;5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8" name="Shape 58"/>
        <p:cNvGrpSpPr/>
        <p:nvPr/>
      </p:nvGrpSpPr>
      <p:grpSpPr>
        <a:xfrm>
          <a:off x="0" y="0"/>
          <a:ext cx="0" cy="0"/>
          <a:chOff x="0" y="0"/>
          <a:chExt cx="0" cy="0"/>
        </a:xfrm>
      </p:grpSpPr>
      <p:sp>
        <p:nvSpPr>
          <p:cNvPr id="59" name="Google Shape;5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3"/>
        </a:solidFill>
      </p:bgPr>
    </p:bg>
    <p:spTree>
      <p:nvGrpSpPr>
        <p:cNvPr id="14" name="Shape 14"/>
        <p:cNvGrpSpPr/>
        <p:nvPr/>
      </p:nvGrpSpPr>
      <p:grpSpPr>
        <a:xfrm>
          <a:off x="0" y="0"/>
          <a:ext cx="0" cy="0"/>
          <a:chOff x="0" y="0"/>
          <a:chExt cx="0" cy="0"/>
        </a:xfrm>
      </p:grpSpPr>
      <p:sp>
        <p:nvSpPr>
          <p:cNvPr id="15" name="Google Shape;15;p3"/>
          <p:cNvSpPr/>
          <p:nvPr/>
        </p:nvSpPr>
        <p:spPr>
          <a:xfrm>
            <a:off x="0" y="48099"/>
            <a:ext cx="9144250" cy="4398100"/>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16" name="Google Shape;16;p3"/>
          <p:cNvSpPr/>
          <p:nvPr/>
        </p:nvSpPr>
        <p:spPr>
          <a:xfrm>
            <a:off x="0" y="0"/>
            <a:ext cx="9144250" cy="4398100"/>
          </a:xfrm>
          <a:custGeom>
            <a:rect b="b" l="l" r="r" t="t"/>
            <a:pathLst>
              <a:path extrusionOk="0" h="175924" w="365770">
                <a:moveTo>
                  <a:pt x="0" y="0"/>
                </a:moveTo>
                <a:lnTo>
                  <a:pt x="365770" y="0"/>
                </a:lnTo>
                <a:lnTo>
                  <a:pt x="365760" y="70914"/>
                </a:lnTo>
                <a:lnTo>
                  <a:pt x="0" y="175924"/>
                </a:lnTo>
                <a:close/>
              </a:path>
            </a:pathLst>
          </a:custGeom>
          <a:solidFill>
            <a:schemeClr val="accent3"/>
          </a:solidFill>
          <a:ln>
            <a:noFill/>
          </a:ln>
        </p:spPr>
      </p:sp>
      <p:sp>
        <p:nvSpPr>
          <p:cNvPr id="17" name="Google Shape;17;p3"/>
          <p:cNvSpPr txBox="1"/>
          <p:nvPr>
            <p:ph type="title"/>
          </p:nvPr>
        </p:nvSpPr>
        <p:spPr>
          <a:xfrm>
            <a:off x="311700" y="539725"/>
            <a:ext cx="8520600" cy="12825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8" name="Google Shape;18;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sp>
        <p:nvSpPr>
          <p:cNvPr id="20" name="Google Shape;20;p4"/>
          <p:cNvSpPr/>
          <p:nvPr/>
        </p:nvSpPr>
        <p:spPr>
          <a:xfrm>
            <a:off x="0" y="0"/>
            <a:ext cx="4314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p:nvPr/>
        </p:nvSpPr>
        <p:spPr>
          <a:xfrm>
            <a:off x="0" y="44125"/>
            <a:ext cx="4313625" cy="4399375"/>
          </a:xfrm>
          <a:custGeom>
            <a:rect b="b" l="l" r="r" t="t"/>
            <a:pathLst>
              <a:path extrusionOk="0" h="175975" w="172545">
                <a:moveTo>
                  <a:pt x="0" y="157"/>
                </a:moveTo>
                <a:lnTo>
                  <a:pt x="172419" y="0"/>
                </a:lnTo>
                <a:lnTo>
                  <a:pt x="172545" y="126541"/>
                </a:lnTo>
                <a:lnTo>
                  <a:pt x="0" y="175975"/>
                </a:lnTo>
                <a:close/>
              </a:path>
            </a:pathLst>
          </a:custGeom>
          <a:solidFill>
            <a:schemeClr val="accent2"/>
          </a:solidFill>
          <a:ln>
            <a:noFill/>
          </a:ln>
        </p:spPr>
      </p:sp>
      <p:sp>
        <p:nvSpPr>
          <p:cNvPr id="22" name="Google Shape;22;p4"/>
          <p:cNvSpPr/>
          <p:nvPr/>
        </p:nvSpPr>
        <p:spPr>
          <a:xfrm>
            <a:off x="-125" y="0"/>
            <a:ext cx="4316900" cy="4395600"/>
          </a:xfrm>
          <a:custGeom>
            <a:rect b="b" l="l" r="r" t="t"/>
            <a:pathLst>
              <a:path extrusionOk="0" h="175824" w="172676">
                <a:moveTo>
                  <a:pt x="0" y="6"/>
                </a:moveTo>
                <a:lnTo>
                  <a:pt x="172676" y="0"/>
                </a:lnTo>
                <a:lnTo>
                  <a:pt x="172562" y="126442"/>
                </a:lnTo>
                <a:lnTo>
                  <a:pt x="0" y="175824"/>
                </a:lnTo>
                <a:close/>
              </a:path>
            </a:pathLst>
          </a:custGeom>
          <a:solidFill>
            <a:schemeClr val="dk1"/>
          </a:solidFill>
          <a:ln>
            <a:noFill/>
          </a:ln>
        </p:spPr>
      </p:sp>
      <p:sp>
        <p:nvSpPr>
          <p:cNvPr id="23" name="Google Shape;23;p4"/>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24" name="Google Shape;24;p4"/>
          <p:cNvSpPr txBox="1"/>
          <p:nvPr>
            <p:ph idx="1" type="body"/>
          </p:nvPr>
        </p:nvSpPr>
        <p:spPr>
          <a:xfrm>
            <a:off x="4644675" y="500925"/>
            <a:ext cx="4166400" cy="4098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25" name="Google Shape;25;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6" name="Shape 26"/>
        <p:cNvGrpSpPr/>
        <p:nvPr/>
      </p:nvGrpSpPr>
      <p:grpSpPr>
        <a:xfrm>
          <a:off x="0" y="0"/>
          <a:ext cx="0" cy="0"/>
          <a:chOff x="0" y="0"/>
          <a:chExt cx="0" cy="0"/>
        </a:xfrm>
      </p:grpSpPr>
      <p:sp>
        <p:nvSpPr>
          <p:cNvPr id="27" name="Google Shape;27;p5"/>
          <p:cNvSpPr/>
          <p:nvPr/>
        </p:nvSpPr>
        <p:spPr>
          <a:xfrm>
            <a:off x="0" y="0"/>
            <a:ext cx="9144000" cy="127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5"/>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29" name="Google Shape;29;p5"/>
          <p:cNvSpPr txBox="1"/>
          <p:nvPr>
            <p:ph idx="1" type="body"/>
          </p:nvPr>
        </p:nvSpPr>
        <p:spPr>
          <a:xfrm>
            <a:off x="311700" y="1505700"/>
            <a:ext cx="3999900" cy="3076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5"/>
          <p:cNvSpPr txBox="1"/>
          <p:nvPr>
            <p:ph idx="2" type="body"/>
          </p:nvPr>
        </p:nvSpPr>
        <p:spPr>
          <a:xfrm>
            <a:off x="4832400" y="1505700"/>
            <a:ext cx="3999900" cy="3076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1" name="Google Shape;31;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2" name="Shape 32"/>
        <p:cNvGrpSpPr/>
        <p:nvPr/>
      </p:nvGrpSpPr>
      <p:grpSpPr>
        <a:xfrm>
          <a:off x="0" y="0"/>
          <a:ext cx="0" cy="0"/>
          <a:chOff x="0" y="0"/>
          <a:chExt cx="0" cy="0"/>
        </a:xfrm>
      </p:grpSpPr>
      <p:sp>
        <p:nvSpPr>
          <p:cNvPr id="33" name="Google Shape;33;p6"/>
          <p:cNvSpPr/>
          <p:nvPr/>
        </p:nvSpPr>
        <p:spPr>
          <a:xfrm>
            <a:off x="0" y="0"/>
            <a:ext cx="9144000" cy="127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6"/>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35" name="Google Shape;35;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6" name="Shape 36"/>
        <p:cNvGrpSpPr/>
        <p:nvPr/>
      </p:nvGrpSpPr>
      <p:grpSpPr>
        <a:xfrm>
          <a:off x="0" y="0"/>
          <a:ext cx="0" cy="0"/>
          <a:chOff x="0" y="0"/>
          <a:chExt cx="0" cy="0"/>
        </a:xfrm>
      </p:grpSpPr>
      <p:sp>
        <p:nvSpPr>
          <p:cNvPr id="37" name="Google Shape;37;p7"/>
          <p:cNvSpPr/>
          <p:nvPr/>
        </p:nvSpPr>
        <p:spPr>
          <a:xfrm>
            <a:off x="0" y="0"/>
            <a:ext cx="37644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7"/>
          <p:cNvSpPr txBox="1"/>
          <p:nvPr>
            <p:ph type="title"/>
          </p:nvPr>
        </p:nvSpPr>
        <p:spPr>
          <a:xfrm>
            <a:off x="311725" y="500925"/>
            <a:ext cx="3127500" cy="18291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39" name="Google Shape;39;p7"/>
          <p:cNvSpPr txBox="1"/>
          <p:nvPr>
            <p:ph idx="1" type="body"/>
          </p:nvPr>
        </p:nvSpPr>
        <p:spPr>
          <a:xfrm>
            <a:off x="311700" y="2390650"/>
            <a:ext cx="3127500" cy="229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accent2"/>
              </a:buClr>
              <a:buSzPts val="1300"/>
              <a:buChar char="●"/>
              <a:defRPr>
                <a:solidFill>
                  <a:schemeClr val="accent2"/>
                </a:solidFill>
              </a:defRPr>
            </a:lvl1pPr>
            <a:lvl2pPr indent="-298450" lvl="1" marL="914400">
              <a:spcBef>
                <a:spcPts val="0"/>
              </a:spcBef>
              <a:spcAft>
                <a:spcPts val="0"/>
              </a:spcAft>
              <a:buClr>
                <a:schemeClr val="accent2"/>
              </a:buClr>
              <a:buSzPts val="1100"/>
              <a:buChar char="○"/>
              <a:defRPr>
                <a:solidFill>
                  <a:schemeClr val="accent2"/>
                </a:solidFill>
              </a:defRPr>
            </a:lvl2pPr>
            <a:lvl3pPr indent="-298450" lvl="2" marL="1371600">
              <a:spcBef>
                <a:spcPts val="0"/>
              </a:spcBef>
              <a:spcAft>
                <a:spcPts val="0"/>
              </a:spcAft>
              <a:buClr>
                <a:schemeClr val="accent2"/>
              </a:buClr>
              <a:buSzPts val="1100"/>
              <a:buChar char="■"/>
              <a:defRPr>
                <a:solidFill>
                  <a:schemeClr val="accent2"/>
                </a:solidFill>
              </a:defRPr>
            </a:lvl3pPr>
            <a:lvl4pPr indent="-298450" lvl="3" marL="1828800">
              <a:spcBef>
                <a:spcPts val="0"/>
              </a:spcBef>
              <a:spcAft>
                <a:spcPts val="0"/>
              </a:spcAft>
              <a:buClr>
                <a:schemeClr val="accent2"/>
              </a:buClr>
              <a:buSzPts val="1100"/>
              <a:buChar char="●"/>
              <a:defRPr>
                <a:solidFill>
                  <a:schemeClr val="accent2"/>
                </a:solidFill>
              </a:defRPr>
            </a:lvl4pPr>
            <a:lvl5pPr indent="-298450" lvl="4" marL="2286000">
              <a:spcBef>
                <a:spcPts val="0"/>
              </a:spcBef>
              <a:spcAft>
                <a:spcPts val="0"/>
              </a:spcAft>
              <a:buClr>
                <a:schemeClr val="accent2"/>
              </a:buClr>
              <a:buSzPts val="1100"/>
              <a:buChar char="○"/>
              <a:defRPr>
                <a:solidFill>
                  <a:schemeClr val="accent2"/>
                </a:solidFill>
              </a:defRPr>
            </a:lvl5pPr>
            <a:lvl6pPr indent="-298450" lvl="5" marL="2743200">
              <a:spcBef>
                <a:spcPts val="0"/>
              </a:spcBef>
              <a:spcAft>
                <a:spcPts val="0"/>
              </a:spcAft>
              <a:buClr>
                <a:schemeClr val="accent2"/>
              </a:buClr>
              <a:buSzPts val="1100"/>
              <a:buChar char="■"/>
              <a:defRPr>
                <a:solidFill>
                  <a:schemeClr val="accent2"/>
                </a:solidFill>
              </a:defRPr>
            </a:lvl6pPr>
            <a:lvl7pPr indent="-298450" lvl="6" marL="3200400">
              <a:spcBef>
                <a:spcPts val="0"/>
              </a:spcBef>
              <a:spcAft>
                <a:spcPts val="0"/>
              </a:spcAft>
              <a:buClr>
                <a:schemeClr val="accent2"/>
              </a:buClr>
              <a:buSzPts val="1100"/>
              <a:buChar char="●"/>
              <a:defRPr>
                <a:solidFill>
                  <a:schemeClr val="accent2"/>
                </a:solidFill>
              </a:defRPr>
            </a:lvl7pPr>
            <a:lvl8pPr indent="-298450" lvl="7" marL="3657600">
              <a:spcBef>
                <a:spcPts val="0"/>
              </a:spcBef>
              <a:spcAft>
                <a:spcPts val="0"/>
              </a:spcAft>
              <a:buClr>
                <a:schemeClr val="accent2"/>
              </a:buClr>
              <a:buSzPts val="1100"/>
              <a:buChar char="○"/>
              <a:defRPr>
                <a:solidFill>
                  <a:schemeClr val="accent2"/>
                </a:solidFill>
              </a:defRPr>
            </a:lvl8pPr>
            <a:lvl9pPr indent="-298450" lvl="8" marL="4114800">
              <a:spcBef>
                <a:spcPts val="0"/>
              </a:spcBef>
              <a:spcAft>
                <a:spcPts val="0"/>
              </a:spcAft>
              <a:buClr>
                <a:schemeClr val="accent2"/>
              </a:buClr>
              <a:buSzPts val="1100"/>
              <a:buChar char="■"/>
              <a:defRPr>
                <a:solidFill>
                  <a:schemeClr val="accent2"/>
                </a:solidFill>
              </a:defRPr>
            </a:lvl9pPr>
          </a:lstStyle>
          <a:p/>
        </p:txBody>
      </p:sp>
      <p:sp>
        <p:nvSpPr>
          <p:cNvPr id="40" name="Google Shape;40;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41" name="Shape 41"/>
        <p:cNvGrpSpPr/>
        <p:nvPr/>
      </p:nvGrpSpPr>
      <p:grpSpPr>
        <a:xfrm>
          <a:off x="0" y="0"/>
          <a:ext cx="0" cy="0"/>
          <a:chOff x="0" y="0"/>
          <a:chExt cx="0" cy="0"/>
        </a:xfrm>
      </p:grpSpPr>
      <p:sp>
        <p:nvSpPr>
          <p:cNvPr id="42" name="Google Shape;42;p8"/>
          <p:cNvSpPr txBox="1"/>
          <p:nvPr>
            <p:ph type="title"/>
          </p:nvPr>
        </p:nvSpPr>
        <p:spPr>
          <a:xfrm>
            <a:off x="311675" y="798600"/>
            <a:ext cx="6247800" cy="3546300"/>
          </a:xfrm>
          <a:prstGeom prst="rect">
            <a:avLst/>
          </a:prstGeom>
        </p:spPr>
        <p:txBody>
          <a:bodyPr anchorCtr="0" anchor="ctr" bIns="91425" lIns="91425" spcFirstLastPara="1" rIns="91425" wrap="square" tIns="91425">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43" name="Google Shape;43;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4" name="Shape 44"/>
        <p:cNvGrpSpPr/>
        <p:nvPr/>
      </p:nvGrpSpPr>
      <p:grpSpPr>
        <a:xfrm>
          <a:off x="0" y="0"/>
          <a:ext cx="0" cy="0"/>
          <a:chOff x="0" y="0"/>
          <a:chExt cx="0" cy="0"/>
        </a:xfrm>
      </p:grpSpPr>
      <p:sp>
        <p:nvSpPr>
          <p:cNvPr id="45" name="Google Shape;45;p9"/>
          <p:cNvSpPr/>
          <p:nvPr/>
        </p:nvSpPr>
        <p:spPr>
          <a:xfrm>
            <a:off x="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9"/>
          <p:cNvSpPr txBox="1"/>
          <p:nvPr>
            <p:ph type="title"/>
          </p:nvPr>
        </p:nvSpPr>
        <p:spPr>
          <a:xfrm>
            <a:off x="311300" y="500925"/>
            <a:ext cx="3704400" cy="2049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47" name="Google Shape;47;p9"/>
          <p:cNvSpPr txBox="1"/>
          <p:nvPr>
            <p:ph idx="1" type="subTitle"/>
          </p:nvPr>
        </p:nvSpPr>
        <p:spPr>
          <a:xfrm>
            <a:off x="304800" y="2626725"/>
            <a:ext cx="3704400" cy="9267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accent2"/>
              </a:buClr>
              <a:buSzPts val="1600"/>
              <a:buNone/>
              <a:defRPr sz="1600">
                <a:solidFill>
                  <a:schemeClr val="accent2"/>
                </a:solidFill>
              </a:defRPr>
            </a:lvl1pPr>
            <a:lvl2pPr lvl="1">
              <a:lnSpc>
                <a:spcPct val="100000"/>
              </a:lnSpc>
              <a:spcBef>
                <a:spcPts val="0"/>
              </a:spcBef>
              <a:spcAft>
                <a:spcPts val="0"/>
              </a:spcAft>
              <a:buClr>
                <a:schemeClr val="accent2"/>
              </a:buClr>
              <a:buSzPts val="1600"/>
              <a:buNone/>
              <a:defRPr sz="1600">
                <a:solidFill>
                  <a:schemeClr val="accent2"/>
                </a:solidFill>
              </a:defRPr>
            </a:lvl2pPr>
            <a:lvl3pPr lvl="2">
              <a:lnSpc>
                <a:spcPct val="100000"/>
              </a:lnSpc>
              <a:spcBef>
                <a:spcPts val="0"/>
              </a:spcBef>
              <a:spcAft>
                <a:spcPts val="0"/>
              </a:spcAft>
              <a:buClr>
                <a:schemeClr val="accent2"/>
              </a:buClr>
              <a:buSzPts val="1600"/>
              <a:buNone/>
              <a:defRPr sz="1600">
                <a:solidFill>
                  <a:schemeClr val="accent2"/>
                </a:solidFill>
              </a:defRPr>
            </a:lvl3pPr>
            <a:lvl4pPr lvl="3">
              <a:lnSpc>
                <a:spcPct val="100000"/>
              </a:lnSpc>
              <a:spcBef>
                <a:spcPts val="0"/>
              </a:spcBef>
              <a:spcAft>
                <a:spcPts val="0"/>
              </a:spcAft>
              <a:buClr>
                <a:schemeClr val="accent2"/>
              </a:buClr>
              <a:buSzPts val="1600"/>
              <a:buNone/>
              <a:defRPr sz="1600">
                <a:solidFill>
                  <a:schemeClr val="accent2"/>
                </a:solidFill>
              </a:defRPr>
            </a:lvl4pPr>
            <a:lvl5pPr lvl="4">
              <a:lnSpc>
                <a:spcPct val="100000"/>
              </a:lnSpc>
              <a:spcBef>
                <a:spcPts val="0"/>
              </a:spcBef>
              <a:spcAft>
                <a:spcPts val="0"/>
              </a:spcAft>
              <a:buClr>
                <a:schemeClr val="accent2"/>
              </a:buClr>
              <a:buSzPts val="1600"/>
              <a:buNone/>
              <a:defRPr sz="1600">
                <a:solidFill>
                  <a:schemeClr val="accent2"/>
                </a:solidFill>
              </a:defRPr>
            </a:lvl5pPr>
            <a:lvl6pPr lvl="5">
              <a:lnSpc>
                <a:spcPct val="100000"/>
              </a:lnSpc>
              <a:spcBef>
                <a:spcPts val="0"/>
              </a:spcBef>
              <a:spcAft>
                <a:spcPts val="0"/>
              </a:spcAft>
              <a:buClr>
                <a:schemeClr val="accent2"/>
              </a:buClr>
              <a:buSzPts val="1600"/>
              <a:buNone/>
              <a:defRPr sz="1600">
                <a:solidFill>
                  <a:schemeClr val="accent2"/>
                </a:solidFill>
              </a:defRPr>
            </a:lvl6pPr>
            <a:lvl7pPr lvl="6">
              <a:lnSpc>
                <a:spcPct val="100000"/>
              </a:lnSpc>
              <a:spcBef>
                <a:spcPts val="0"/>
              </a:spcBef>
              <a:spcAft>
                <a:spcPts val="0"/>
              </a:spcAft>
              <a:buClr>
                <a:schemeClr val="accent2"/>
              </a:buClr>
              <a:buSzPts val="1600"/>
              <a:buNone/>
              <a:defRPr sz="1600">
                <a:solidFill>
                  <a:schemeClr val="accent2"/>
                </a:solidFill>
              </a:defRPr>
            </a:lvl7pPr>
            <a:lvl8pPr lvl="7">
              <a:lnSpc>
                <a:spcPct val="100000"/>
              </a:lnSpc>
              <a:spcBef>
                <a:spcPts val="0"/>
              </a:spcBef>
              <a:spcAft>
                <a:spcPts val="0"/>
              </a:spcAft>
              <a:buClr>
                <a:schemeClr val="accent2"/>
              </a:buClr>
              <a:buSzPts val="1600"/>
              <a:buNone/>
              <a:defRPr sz="1600">
                <a:solidFill>
                  <a:schemeClr val="accent2"/>
                </a:solidFill>
              </a:defRPr>
            </a:lvl8pPr>
            <a:lvl9pPr lvl="8">
              <a:lnSpc>
                <a:spcPct val="100000"/>
              </a:lnSpc>
              <a:spcBef>
                <a:spcPts val="0"/>
              </a:spcBef>
              <a:spcAft>
                <a:spcPts val="0"/>
              </a:spcAft>
              <a:buClr>
                <a:schemeClr val="accent2"/>
              </a:buClr>
              <a:buSzPts val="1600"/>
              <a:buNone/>
              <a:defRPr sz="1600">
                <a:solidFill>
                  <a:schemeClr val="accent2"/>
                </a:solidFill>
              </a:defRPr>
            </a:lvl9pPr>
          </a:lstStyle>
          <a:p/>
        </p:txBody>
      </p:sp>
      <p:sp>
        <p:nvSpPr>
          <p:cNvPr id="48" name="Google Shape;48;p9"/>
          <p:cNvSpPr txBox="1"/>
          <p:nvPr>
            <p:ph idx="2" type="body"/>
          </p:nvPr>
        </p:nvSpPr>
        <p:spPr>
          <a:xfrm>
            <a:off x="4879025" y="500925"/>
            <a:ext cx="3954000" cy="4111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49" name="Google Shape;49;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0" name="Shape 50"/>
        <p:cNvGrpSpPr/>
        <p:nvPr/>
      </p:nvGrpSpPr>
      <p:grpSpPr>
        <a:xfrm>
          <a:off x="0" y="0"/>
          <a:ext cx="0" cy="0"/>
          <a:chOff x="0" y="0"/>
          <a:chExt cx="0" cy="0"/>
        </a:xfrm>
      </p:grpSpPr>
      <p:sp>
        <p:nvSpPr>
          <p:cNvPr id="51" name="Google Shape;51;p10"/>
          <p:cNvSpPr/>
          <p:nvPr/>
        </p:nvSpPr>
        <p:spPr>
          <a:xfrm>
            <a:off x="0" y="4369000"/>
            <a:ext cx="9144000" cy="774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10"/>
          <p:cNvSpPr txBox="1"/>
          <p:nvPr>
            <p:ph idx="1" type="body"/>
          </p:nvPr>
        </p:nvSpPr>
        <p:spPr>
          <a:xfrm>
            <a:off x="311700" y="4521400"/>
            <a:ext cx="7979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Clr>
                <a:schemeClr val="lt1"/>
              </a:buClr>
              <a:buSzPts val="1300"/>
              <a:buFont typeface="Merriweather"/>
              <a:buNone/>
              <a:defRPr>
                <a:solidFill>
                  <a:schemeClr val="lt1"/>
                </a:solidFill>
                <a:latin typeface="Merriweather"/>
                <a:ea typeface="Merriweather"/>
                <a:cs typeface="Merriweather"/>
                <a:sym typeface="Merriweather"/>
              </a:defRPr>
            </a:lvl1pPr>
          </a:lstStyle>
          <a:p/>
        </p:txBody>
      </p:sp>
      <p:sp>
        <p:nvSpPr>
          <p:cNvPr id="53" name="Google Shape;5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paradig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1pPr>
            <a:lvl2pPr lvl="1">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2pPr>
            <a:lvl3pPr lvl="2">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3pPr>
            <a:lvl4pPr lvl="3">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4pPr>
            <a:lvl5pPr lvl="4">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5pPr>
            <a:lvl6pPr lvl="5">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6pPr>
            <a:lvl7pPr lvl="6">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7pPr>
            <a:lvl8pPr lvl="7">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8pPr>
            <a:lvl9pPr lvl="8">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Roboto"/>
              <a:buChar char="●"/>
              <a:defRPr sz="1300">
                <a:solidFill>
                  <a:schemeClr val="dk2"/>
                </a:solidFill>
                <a:latin typeface="Roboto"/>
                <a:ea typeface="Roboto"/>
                <a:cs typeface="Roboto"/>
                <a:sym typeface="Roboto"/>
              </a:defRPr>
            </a:lvl1pPr>
            <a:lvl2pPr indent="-298450" lvl="1" marL="9144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2pPr>
            <a:lvl3pPr indent="-298450" lvl="2" marL="13716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3pPr>
            <a:lvl4pPr indent="-298450" lvl="3" marL="18288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4pPr>
            <a:lvl5pPr indent="-298450" lvl="4" marL="22860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5pPr>
            <a:lvl6pPr indent="-298450" lvl="5" marL="27432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6pPr>
            <a:lvl7pPr indent="-298450" lvl="6" marL="32004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7pPr>
            <a:lvl8pPr indent="-298450" lvl="7" marL="36576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8pPr>
            <a:lvl9pPr indent="-298450" lvl="8" marL="41148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Roboto"/>
                <a:ea typeface="Roboto"/>
                <a:cs typeface="Roboto"/>
                <a:sym typeface="Roboto"/>
              </a:defRPr>
            </a:lvl1pPr>
            <a:lvl2pPr lvl="1" algn="r">
              <a:buNone/>
              <a:defRPr sz="1000">
                <a:solidFill>
                  <a:schemeClr val="dk2"/>
                </a:solidFill>
                <a:latin typeface="Roboto"/>
                <a:ea typeface="Roboto"/>
                <a:cs typeface="Roboto"/>
                <a:sym typeface="Roboto"/>
              </a:defRPr>
            </a:lvl2pPr>
            <a:lvl3pPr lvl="2" algn="r">
              <a:buNone/>
              <a:defRPr sz="1000">
                <a:solidFill>
                  <a:schemeClr val="dk2"/>
                </a:solidFill>
                <a:latin typeface="Roboto"/>
                <a:ea typeface="Roboto"/>
                <a:cs typeface="Roboto"/>
                <a:sym typeface="Roboto"/>
              </a:defRPr>
            </a:lvl3pPr>
            <a:lvl4pPr lvl="3" algn="r">
              <a:buNone/>
              <a:defRPr sz="1000">
                <a:solidFill>
                  <a:schemeClr val="dk2"/>
                </a:solidFill>
                <a:latin typeface="Roboto"/>
                <a:ea typeface="Roboto"/>
                <a:cs typeface="Roboto"/>
                <a:sym typeface="Roboto"/>
              </a:defRPr>
            </a:lvl4pPr>
            <a:lvl5pPr lvl="4" algn="r">
              <a:buNone/>
              <a:defRPr sz="1000">
                <a:solidFill>
                  <a:schemeClr val="dk2"/>
                </a:solidFill>
                <a:latin typeface="Roboto"/>
                <a:ea typeface="Roboto"/>
                <a:cs typeface="Roboto"/>
                <a:sym typeface="Roboto"/>
              </a:defRPr>
            </a:lvl5pPr>
            <a:lvl6pPr lvl="5" algn="r">
              <a:buNone/>
              <a:defRPr sz="1000">
                <a:solidFill>
                  <a:schemeClr val="dk2"/>
                </a:solidFill>
                <a:latin typeface="Roboto"/>
                <a:ea typeface="Roboto"/>
                <a:cs typeface="Roboto"/>
                <a:sym typeface="Roboto"/>
              </a:defRPr>
            </a:lvl6pPr>
            <a:lvl7pPr lvl="6" algn="r">
              <a:buNone/>
              <a:defRPr sz="1000">
                <a:solidFill>
                  <a:schemeClr val="dk2"/>
                </a:solidFill>
                <a:latin typeface="Roboto"/>
                <a:ea typeface="Roboto"/>
                <a:cs typeface="Roboto"/>
                <a:sym typeface="Roboto"/>
              </a:defRPr>
            </a:lvl7pPr>
            <a:lvl8pPr lvl="7" algn="r">
              <a:buNone/>
              <a:defRPr sz="1000">
                <a:solidFill>
                  <a:schemeClr val="dk2"/>
                </a:solidFill>
                <a:latin typeface="Roboto"/>
                <a:ea typeface="Roboto"/>
                <a:cs typeface="Roboto"/>
                <a:sym typeface="Roboto"/>
              </a:defRPr>
            </a:lvl8pPr>
            <a:lvl9pPr lvl="8" algn="r">
              <a:buNone/>
              <a:defRPr sz="1000">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xml"/><Relationship Id="rId3"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sp>
        <p:nvSpPr>
          <p:cNvPr id="64" name="Google Shape;64;p13"/>
          <p:cNvSpPr txBox="1"/>
          <p:nvPr>
            <p:ph idx="4294967295" type="ctrTitle"/>
          </p:nvPr>
        </p:nvSpPr>
        <p:spPr>
          <a:xfrm rot="-245">
            <a:off x="370650" y="872574"/>
            <a:ext cx="8402700" cy="20367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0"/>
              </a:spcAft>
              <a:buSzPts val="990"/>
              <a:buNone/>
            </a:pPr>
            <a:r>
              <a:rPr lang="en-GB" sz="2500"/>
              <a:t>#73 Gamification-based education platform </a:t>
            </a:r>
            <a:endParaRPr sz="2500"/>
          </a:p>
          <a:p>
            <a:pPr indent="0" lvl="0" marL="0" rtl="0" algn="ctr">
              <a:lnSpc>
                <a:spcPct val="150000"/>
              </a:lnSpc>
              <a:spcBef>
                <a:spcPts val="0"/>
              </a:spcBef>
              <a:spcAft>
                <a:spcPts val="0"/>
              </a:spcAft>
              <a:buSzPts val="990"/>
              <a:buNone/>
            </a:pPr>
            <a:r>
              <a:rPr lang="en-GB" sz="2500"/>
              <a:t>for sustainable agricultural and</a:t>
            </a:r>
            <a:br>
              <a:rPr lang="en-GB" sz="2500"/>
            </a:br>
            <a:r>
              <a:rPr lang="en-GB" sz="2500"/>
              <a:t>environmental applications</a:t>
            </a:r>
            <a:endParaRPr sz="2900"/>
          </a:p>
        </p:txBody>
      </p:sp>
      <p:sp>
        <p:nvSpPr>
          <p:cNvPr id="65" name="Google Shape;65;p13"/>
          <p:cNvSpPr txBox="1"/>
          <p:nvPr/>
        </p:nvSpPr>
        <p:spPr>
          <a:xfrm>
            <a:off x="5324450" y="4306900"/>
            <a:ext cx="35415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000">
                <a:solidFill>
                  <a:srgbClr val="FFFFFF"/>
                </a:solidFill>
                <a:latin typeface="Merriweather"/>
                <a:ea typeface="Merriweather"/>
                <a:cs typeface="Merriweather"/>
                <a:sym typeface="Merriweather"/>
              </a:rPr>
              <a:t>David Huang &amp; Jesse Zeng</a:t>
            </a:r>
            <a:endParaRPr sz="2000">
              <a:solidFill>
                <a:srgbClr val="FFFFFF"/>
              </a:solidFill>
              <a:latin typeface="Merriweather"/>
              <a:ea typeface="Merriweather"/>
              <a:cs typeface="Merriweather"/>
              <a:sym typeface="Merriweather"/>
            </a:endParaRPr>
          </a:p>
        </p:txBody>
      </p:sp>
      <p:sp>
        <p:nvSpPr>
          <p:cNvPr id="66" name="Google Shape;66;p13"/>
          <p:cNvSpPr txBox="1"/>
          <p:nvPr/>
        </p:nvSpPr>
        <p:spPr>
          <a:xfrm>
            <a:off x="675" y="3468275"/>
            <a:ext cx="9144000" cy="1693200"/>
          </a:xfrm>
          <a:prstGeom prst="rect">
            <a:avLst/>
          </a:prstGeom>
          <a:solidFill>
            <a:schemeClr val="dk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67" name="Google Shape;67;p13"/>
          <p:cNvSpPr txBox="1"/>
          <p:nvPr/>
        </p:nvSpPr>
        <p:spPr>
          <a:xfrm>
            <a:off x="5871050" y="4099325"/>
            <a:ext cx="29949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600">
                <a:solidFill>
                  <a:srgbClr val="FFFFFF"/>
                </a:solidFill>
                <a:latin typeface="Merriweather"/>
                <a:ea typeface="Merriweather"/>
                <a:cs typeface="Merriweather"/>
                <a:sym typeface="Merriweather"/>
              </a:rPr>
              <a:t>David Huang &amp; Jesse Zeng</a:t>
            </a:r>
            <a:endParaRPr sz="1600">
              <a:solidFill>
                <a:srgbClr val="FFFFFF"/>
              </a:solidFill>
              <a:latin typeface="Merriweather"/>
              <a:ea typeface="Merriweather"/>
              <a:cs typeface="Merriweather"/>
              <a:sym typeface="Merriweathe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22"/>
          <p:cNvSpPr txBox="1"/>
          <p:nvPr>
            <p:ph type="title"/>
          </p:nvPr>
        </p:nvSpPr>
        <p:spPr>
          <a:xfrm>
            <a:off x="311725" y="500925"/>
            <a:ext cx="3706500" cy="15087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GB"/>
              <a:t>Real Life</a:t>
            </a:r>
            <a:br>
              <a:rPr lang="en-GB"/>
            </a:br>
            <a:r>
              <a:rPr lang="en-GB"/>
              <a:t>Planting Mode</a:t>
            </a:r>
            <a:endParaRPr/>
          </a:p>
        </p:txBody>
      </p:sp>
      <p:pic>
        <p:nvPicPr>
          <p:cNvPr id="160" name="Google Shape;160;p22"/>
          <p:cNvPicPr preferRelativeResize="0"/>
          <p:nvPr/>
        </p:nvPicPr>
        <p:blipFill>
          <a:blip r:embed="rId3">
            <a:alphaModFix/>
          </a:blip>
          <a:stretch>
            <a:fillRect/>
          </a:stretch>
        </p:blipFill>
        <p:spPr>
          <a:xfrm>
            <a:off x="5038625" y="152400"/>
            <a:ext cx="3429557" cy="4838699"/>
          </a:xfrm>
          <a:prstGeom prst="rect">
            <a:avLst/>
          </a:prstGeom>
          <a:noFill/>
          <a:ln>
            <a:noFill/>
          </a:ln>
        </p:spPr>
      </p:pic>
      <p:sp>
        <p:nvSpPr>
          <p:cNvPr id="161" name="Google Shape;161;p22"/>
          <p:cNvSpPr txBox="1"/>
          <p:nvPr/>
        </p:nvSpPr>
        <p:spPr>
          <a:xfrm>
            <a:off x="-4625" y="4851000"/>
            <a:ext cx="37602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700">
                <a:solidFill>
                  <a:srgbClr val="D9D9D9"/>
                </a:solidFill>
                <a:latin typeface="Roboto"/>
                <a:ea typeface="Roboto"/>
                <a:cs typeface="Roboto"/>
                <a:sym typeface="Roboto"/>
              </a:rPr>
              <a:t>Icon - FlatIcon</a:t>
            </a:r>
            <a:endParaRPr sz="700">
              <a:solidFill>
                <a:srgbClr val="D9D9D9"/>
              </a:solidFill>
              <a:latin typeface="Roboto"/>
              <a:ea typeface="Roboto"/>
              <a:cs typeface="Roboto"/>
              <a:sym typeface="Roboto"/>
            </a:endParaRPr>
          </a:p>
        </p:txBody>
      </p:sp>
      <p:grpSp>
        <p:nvGrpSpPr>
          <p:cNvPr id="162" name="Google Shape;162;p22"/>
          <p:cNvGrpSpPr/>
          <p:nvPr/>
        </p:nvGrpSpPr>
        <p:grpSpPr>
          <a:xfrm>
            <a:off x="1893392" y="2194181"/>
            <a:ext cx="543158" cy="755141"/>
            <a:chOff x="3910637" y="3352690"/>
            <a:chExt cx="256800" cy="357024"/>
          </a:xfrm>
        </p:grpSpPr>
        <p:sp>
          <p:nvSpPr>
            <p:cNvPr id="163" name="Google Shape;163;p22"/>
            <p:cNvSpPr/>
            <p:nvPr/>
          </p:nvSpPr>
          <p:spPr>
            <a:xfrm>
              <a:off x="3910637" y="3352690"/>
              <a:ext cx="256800" cy="357024"/>
            </a:xfrm>
            <a:custGeom>
              <a:rect b="b" l="l" r="r" t="t"/>
              <a:pathLst>
                <a:path extrusionOk="0" h="11157" w="8025">
                  <a:moveTo>
                    <a:pt x="4001" y="310"/>
                  </a:moveTo>
                  <a:cubicBezTo>
                    <a:pt x="4596" y="310"/>
                    <a:pt x="5144" y="608"/>
                    <a:pt x="5477" y="1120"/>
                  </a:cubicBezTo>
                  <a:cubicBezTo>
                    <a:pt x="5501" y="1155"/>
                    <a:pt x="5560" y="1191"/>
                    <a:pt x="5608" y="1191"/>
                  </a:cubicBezTo>
                  <a:lnTo>
                    <a:pt x="5656" y="1191"/>
                  </a:lnTo>
                  <a:cubicBezTo>
                    <a:pt x="6668" y="1191"/>
                    <a:pt x="7501" y="2025"/>
                    <a:pt x="7501" y="3037"/>
                  </a:cubicBezTo>
                  <a:cubicBezTo>
                    <a:pt x="7501" y="3346"/>
                    <a:pt x="7418" y="3656"/>
                    <a:pt x="7263" y="3930"/>
                  </a:cubicBezTo>
                  <a:lnTo>
                    <a:pt x="7215" y="3882"/>
                  </a:lnTo>
                  <a:cubicBezTo>
                    <a:pt x="7186" y="3852"/>
                    <a:pt x="7144" y="3837"/>
                    <a:pt x="7101" y="3837"/>
                  </a:cubicBezTo>
                  <a:cubicBezTo>
                    <a:pt x="7058" y="3837"/>
                    <a:pt x="7013" y="3852"/>
                    <a:pt x="6977" y="3882"/>
                  </a:cubicBezTo>
                  <a:cubicBezTo>
                    <a:pt x="6918" y="3942"/>
                    <a:pt x="6918" y="4049"/>
                    <a:pt x="6977" y="4120"/>
                  </a:cubicBezTo>
                  <a:cubicBezTo>
                    <a:pt x="7418" y="4549"/>
                    <a:pt x="7656" y="5132"/>
                    <a:pt x="7656" y="5763"/>
                  </a:cubicBezTo>
                  <a:cubicBezTo>
                    <a:pt x="7692" y="7025"/>
                    <a:pt x="6668" y="8049"/>
                    <a:pt x="5418" y="8049"/>
                  </a:cubicBezTo>
                  <a:cubicBezTo>
                    <a:pt x="5179" y="8049"/>
                    <a:pt x="4953" y="8025"/>
                    <a:pt x="4727" y="7942"/>
                  </a:cubicBezTo>
                  <a:lnTo>
                    <a:pt x="4715" y="7513"/>
                  </a:lnTo>
                  <a:cubicBezTo>
                    <a:pt x="4763" y="7490"/>
                    <a:pt x="4810" y="7442"/>
                    <a:pt x="4834" y="7394"/>
                  </a:cubicBezTo>
                  <a:cubicBezTo>
                    <a:pt x="4894" y="7335"/>
                    <a:pt x="4894" y="7228"/>
                    <a:pt x="4834" y="7156"/>
                  </a:cubicBezTo>
                  <a:cubicBezTo>
                    <a:pt x="4804" y="7126"/>
                    <a:pt x="4763" y="7112"/>
                    <a:pt x="4720" y="7112"/>
                  </a:cubicBezTo>
                  <a:cubicBezTo>
                    <a:pt x="4676" y="7112"/>
                    <a:pt x="4632" y="7126"/>
                    <a:pt x="4596" y="7156"/>
                  </a:cubicBezTo>
                  <a:cubicBezTo>
                    <a:pt x="4382" y="7371"/>
                    <a:pt x="4120" y="7466"/>
                    <a:pt x="3834" y="7466"/>
                  </a:cubicBezTo>
                  <a:cubicBezTo>
                    <a:pt x="3667" y="7466"/>
                    <a:pt x="3524" y="7442"/>
                    <a:pt x="3370" y="7371"/>
                  </a:cubicBezTo>
                  <a:cubicBezTo>
                    <a:pt x="3350" y="7357"/>
                    <a:pt x="3327" y="7351"/>
                    <a:pt x="3304" y="7351"/>
                  </a:cubicBezTo>
                  <a:cubicBezTo>
                    <a:pt x="3244" y="7351"/>
                    <a:pt x="3181" y="7390"/>
                    <a:pt x="3155" y="7442"/>
                  </a:cubicBezTo>
                  <a:cubicBezTo>
                    <a:pt x="3108" y="7513"/>
                    <a:pt x="3155" y="7621"/>
                    <a:pt x="3227" y="7668"/>
                  </a:cubicBezTo>
                  <a:cubicBezTo>
                    <a:pt x="3358" y="7728"/>
                    <a:pt x="3489" y="7763"/>
                    <a:pt x="3644" y="7787"/>
                  </a:cubicBezTo>
                  <a:lnTo>
                    <a:pt x="3608" y="8347"/>
                  </a:lnTo>
                  <a:cubicBezTo>
                    <a:pt x="3513" y="8359"/>
                    <a:pt x="3405" y="8359"/>
                    <a:pt x="3298" y="8359"/>
                  </a:cubicBezTo>
                  <a:cubicBezTo>
                    <a:pt x="2036" y="8359"/>
                    <a:pt x="1024" y="7335"/>
                    <a:pt x="1024" y="6085"/>
                  </a:cubicBezTo>
                  <a:cubicBezTo>
                    <a:pt x="1024" y="6013"/>
                    <a:pt x="1024" y="5942"/>
                    <a:pt x="1036" y="5858"/>
                  </a:cubicBezTo>
                  <a:cubicBezTo>
                    <a:pt x="1036" y="5823"/>
                    <a:pt x="1024" y="5775"/>
                    <a:pt x="988" y="5739"/>
                  </a:cubicBezTo>
                  <a:cubicBezTo>
                    <a:pt x="560" y="5251"/>
                    <a:pt x="322" y="4644"/>
                    <a:pt x="322" y="3989"/>
                  </a:cubicBezTo>
                  <a:cubicBezTo>
                    <a:pt x="322" y="2906"/>
                    <a:pt x="988" y="1929"/>
                    <a:pt x="1989" y="1548"/>
                  </a:cubicBezTo>
                  <a:lnTo>
                    <a:pt x="1989" y="1548"/>
                  </a:lnTo>
                  <a:cubicBezTo>
                    <a:pt x="1965" y="1656"/>
                    <a:pt x="1941" y="1775"/>
                    <a:pt x="1929" y="1870"/>
                  </a:cubicBezTo>
                  <a:cubicBezTo>
                    <a:pt x="1917" y="1965"/>
                    <a:pt x="1989" y="2037"/>
                    <a:pt x="2084" y="2048"/>
                  </a:cubicBezTo>
                  <a:lnTo>
                    <a:pt x="2096" y="2048"/>
                  </a:lnTo>
                  <a:cubicBezTo>
                    <a:pt x="2179" y="2048"/>
                    <a:pt x="2239" y="1989"/>
                    <a:pt x="2262" y="1906"/>
                  </a:cubicBezTo>
                  <a:cubicBezTo>
                    <a:pt x="2274" y="1715"/>
                    <a:pt x="2322" y="1536"/>
                    <a:pt x="2393" y="1370"/>
                  </a:cubicBezTo>
                  <a:lnTo>
                    <a:pt x="2393" y="1358"/>
                  </a:lnTo>
                  <a:cubicBezTo>
                    <a:pt x="2679" y="715"/>
                    <a:pt x="3298" y="310"/>
                    <a:pt x="4001" y="310"/>
                  </a:cubicBezTo>
                  <a:close/>
                  <a:moveTo>
                    <a:pt x="4394" y="7704"/>
                  </a:moveTo>
                  <a:lnTo>
                    <a:pt x="4536" y="10847"/>
                  </a:lnTo>
                  <a:lnTo>
                    <a:pt x="3834" y="10847"/>
                  </a:lnTo>
                  <a:lnTo>
                    <a:pt x="3989" y="7811"/>
                  </a:lnTo>
                  <a:cubicBezTo>
                    <a:pt x="4120" y="7799"/>
                    <a:pt x="4251" y="7763"/>
                    <a:pt x="4394" y="7704"/>
                  </a:cubicBezTo>
                  <a:close/>
                  <a:moveTo>
                    <a:pt x="4013" y="1"/>
                  </a:moveTo>
                  <a:cubicBezTo>
                    <a:pt x="3215" y="1"/>
                    <a:pt x="2501" y="465"/>
                    <a:pt x="2143" y="1155"/>
                  </a:cubicBezTo>
                  <a:cubicBezTo>
                    <a:pt x="881" y="1536"/>
                    <a:pt x="0" y="2679"/>
                    <a:pt x="0" y="4001"/>
                  </a:cubicBezTo>
                  <a:cubicBezTo>
                    <a:pt x="0" y="4704"/>
                    <a:pt x="250" y="5382"/>
                    <a:pt x="703" y="5918"/>
                  </a:cubicBezTo>
                  <a:lnTo>
                    <a:pt x="703" y="6097"/>
                  </a:lnTo>
                  <a:cubicBezTo>
                    <a:pt x="703" y="7549"/>
                    <a:pt x="1869" y="8704"/>
                    <a:pt x="3298" y="8704"/>
                  </a:cubicBezTo>
                  <a:cubicBezTo>
                    <a:pt x="3405" y="8704"/>
                    <a:pt x="3501" y="8704"/>
                    <a:pt x="3596" y="8692"/>
                  </a:cubicBezTo>
                  <a:lnTo>
                    <a:pt x="3596" y="8692"/>
                  </a:lnTo>
                  <a:lnTo>
                    <a:pt x="3501" y="10835"/>
                  </a:lnTo>
                  <a:lnTo>
                    <a:pt x="3298" y="10835"/>
                  </a:lnTo>
                  <a:cubicBezTo>
                    <a:pt x="3215" y="10835"/>
                    <a:pt x="3143" y="10907"/>
                    <a:pt x="3143" y="11002"/>
                  </a:cubicBezTo>
                  <a:cubicBezTo>
                    <a:pt x="3143" y="11085"/>
                    <a:pt x="3215" y="11157"/>
                    <a:pt x="3298" y="11157"/>
                  </a:cubicBezTo>
                  <a:lnTo>
                    <a:pt x="5048" y="11157"/>
                  </a:lnTo>
                  <a:cubicBezTo>
                    <a:pt x="5132" y="11157"/>
                    <a:pt x="5203" y="11085"/>
                    <a:pt x="5203" y="11002"/>
                  </a:cubicBezTo>
                  <a:cubicBezTo>
                    <a:pt x="5203" y="10907"/>
                    <a:pt x="5132" y="10835"/>
                    <a:pt x="5048" y="10835"/>
                  </a:cubicBezTo>
                  <a:lnTo>
                    <a:pt x="4846" y="10835"/>
                  </a:lnTo>
                  <a:lnTo>
                    <a:pt x="4715" y="8275"/>
                  </a:lnTo>
                  <a:lnTo>
                    <a:pt x="4715" y="8275"/>
                  </a:lnTo>
                  <a:cubicBezTo>
                    <a:pt x="4941" y="8335"/>
                    <a:pt x="5168" y="8359"/>
                    <a:pt x="5382" y="8359"/>
                  </a:cubicBezTo>
                  <a:cubicBezTo>
                    <a:pt x="6834" y="8359"/>
                    <a:pt x="7989" y="7192"/>
                    <a:pt x="7989" y="5763"/>
                  </a:cubicBezTo>
                  <a:cubicBezTo>
                    <a:pt x="8025" y="5204"/>
                    <a:pt x="7846" y="4656"/>
                    <a:pt x="7513" y="4215"/>
                  </a:cubicBezTo>
                  <a:cubicBezTo>
                    <a:pt x="7739" y="3870"/>
                    <a:pt x="7858" y="3465"/>
                    <a:pt x="7858" y="3049"/>
                  </a:cubicBezTo>
                  <a:cubicBezTo>
                    <a:pt x="7858" y="1858"/>
                    <a:pt x="6906" y="894"/>
                    <a:pt x="5715" y="882"/>
                  </a:cubicBezTo>
                  <a:cubicBezTo>
                    <a:pt x="5322" y="322"/>
                    <a:pt x="4691" y="1"/>
                    <a:pt x="4013"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 name="Google Shape;164;p22"/>
            <p:cNvSpPr/>
            <p:nvPr/>
          </p:nvSpPr>
          <p:spPr>
            <a:xfrm>
              <a:off x="3960909" y="3498226"/>
              <a:ext cx="60992" cy="60992"/>
            </a:xfrm>
            <a:custGeom>
              <a:rect b="b" l="l" r="r" t="t"/>
              <a:pathLst>
                <a:path extrusionOk="0" h="1906" w="1906">
                  <a:moveTo>
                    <a:pt x="168" y="1"/>
                  </a:moveTo>
                  <a:cubicBezTo>
                    <a:pt x="84" y="1"/>
                    <a:pt x="1" y="84"/>
                    <a:pt x="1" y="167"/>
                  </a:cubicBezTo>
                  <a:cubicBezTo>
                    <a:pt x="1" y="1120"/>
                    <a:pt x="775" y="1906"/>
                    <a:pt x="1751" y="1906"/>
                  </a:cubicBezTo>
                  <a:cubicBezTo>
                    <a:pt x="1834" y="1906"/>
                    <a:pt x="1906" y="1834"/>
                    <a:pt x="1906" y="1751"/>
                  </a:cubicBezTo>
                  <a:cubicBezTo>
                    <a:pt x="1906" y="1656"/>
                    <a:pt x="1834" y="1584"/>
                    <a:pt x="1751" y="1584"/>
                  </a:cubicBezTo>
                  <a:cubicBezTo>
                    <a:pt x="977" y="1584"/>
                    <a:pt x="334" y="953"/>
                    <a:pt x="334" y="167"/>
                  </a:cubicBezTo>
                  <a:cubicBezTo>
                    <a:pt x="334" y="84"/>
                    <a:pt x="263" y="1"/>
                    <a:pt x="168"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 name="Google Shape;165;p22"/>
            <p:cNvSpPr/>
            <p:nvPr/>
          </p:nvSpPr>
          <p:spPr>
            <a:xfrm>
              <a:off x="4083981" y="3408690"/>
              <a:ext cx="44224" cy="43872"/>
            </a:xfrm>
            <a:custGeom>
              <a:rect b="b" l="l" r="r" t="t"/>
              <a:pathLst>
                <a:path extrusionOk="0" h="1371" w="1382">
                  <a:moveTo>
                    <a:pt x="167" y="1"/>
                  </a:moveTo>
                  <a:cubicBezTo>
                    <a:pt x="72" y="1"/>
                    <a:pt x="1" y="84"/>
                    <a:pt x="1" y="167"/>
                  </a:cubicBezTo>
                  <a:cubicBezTo>
                    <a:pt x="1" y="263"/>
                    <a:pt x="72" y="334"/>
                    <a:pt x="167" y="334"/>
                  </a:cubicBezTo>
                  <a:cubicBezTo>
                    <a:pt x="655" y="334"/>
                    <a:pt x="1036" y="739"/>
                    <a:pt x="1036" y="1215"/>
                  </a:cubicBezTo>
                  <a:cubicBezTo>
                    <a:pt x="1036" y="1299"/>
                    <a:pt x="1120" y="1370"/>
                    <a:pt x="1203" y="1370"/>
                  </a:cubicBezTo>
                  <a:cubicBezTo>
                    <a:pt x="1298" y="1370"/>
                    <a:pt x="1370" y="1299"/>
                    <a:pt x="1370" y="1215"/>
                  </a:cubicBezTo>
                  <a:cubicBezTo>
                    <a:pt x="1382" y="560"/>
                    <a:pt x="834" y="1"/>
                    <a:pt x="167"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23"/>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Project Progress &amp; Next Steps</a:t>
            </a:r>
            <a:endParaRPr/>
          </a:p>
        </p:txBody>
      </p:sp>
      <p:sp>
        <p:nvSpPr>
          <p:cNvPr id="171" name="Google Shape;171;p23"/>
          <p:cNvSpPr txBox="1"/>
          <p:nvPr>
            <p:ph idx="1" type="body"/>
          </p:nvPr>
        </p:nvSpPr>
        <p:spPr>
          <a:xfrm>
            <a:off x="4832425" y="1497575"/>
            <a:ext cx="3999900" cy="3076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GB" sz="1600">
                <a:solidFill>
                  <a:srgbClr val="434343"/>
                </a:solidFill>
              </a:rPr>
              <a:t>David</a:t>
            </a:r>
            <a:endParaRPr b="1" sz="1600">
              <a:solidFill>
                <a:srgbClr val="434343"/>
              </a:solidFill>
            </a:endParaRPr>
          </a:p>
          <a:p>
            <a:pPr indent="-311150" lvl="0" marL="457200" rtl="0" algn="l">
              <a:spcBef>
                <a:spcPts val="1200"/>
              </a:spcBef>
              <a:spcAft>
                <a:spcPts val="0"/>
              </a:spcAft>
              <a:buClr>
                <a:srgbClr val="434343"/>
              </a:buClr>
              <a:buSzPts val="1300"/>
              <a:buChar char="●"/>
            </a:pPr>
            <a:r>
              <a:rPr lang="en-GB">
                <a:solidFill>
                  <a:srgbClr val="434343"/>
                </a:solidFill>
              </a:rPr>
              <a:t>Frontend </a:t>
            </a:r>
            <a:r>
              <a:rPr lang="en-GB">
                <a:solidFill>
                  <a:srgbClr val="434343"/>
                </a:solidFill>
              </a:rPr>
              <a:t>Implementation</a:t>
            </a:r>
            <a:endParaRPr>
              <a:solidFill>
                <a:srgbClr val="434343"/>
              </a:solidFill>
            </a:endParaRPr>
          </a:p>
          <a:p>
            <a:pPr indent="-298450" lvl="1" marL="914400" rtl="0" algn="l">
              <a:spcBef>
                <a:spcPts val="1000"/>
              </a:spcBef>
              <a:spcAft>
                <a:spcPts val="0"/>
              </a:spcAft>
              <a:buClr>
                <a:srgbClr val="434343"/>
              </a:buClr>
              <a:buSzPts val="1100"/>
              <a:buChar char="○"/>
            </a:pPr>
            <a:r>
              <a:rPr lang="en-GB">
                <a:solidFill>
                  <a:srgbClr val="434343"/>
                </a:solidFill>
              </a:rPr>
              <a:t>Application UI</a:t>
            </a:r>
            <a:endParaRPr>
              <a:solidFill>
                <a:srgbClr val="434343"/>
              </a:solidFill>
            </a:endParaRPr>
          </a:p>
          <a:p>
            <a:pPr indent="-298450" lvl="1" marL="914400" rtl="0" algn="l">
              <a:spcBef>
                <a:spcPts val="1000"/>
              </a:spcBef>
              <a:spcAft>
                <a:spcPts val="0"/>
              </a:spcAft>
              <a:buClr>
                <a:srgbClr val="434343"/>
              </a:buClr>
              <a:buSzPts val="1100"/>
              <a:buChar char="○"/>
            </a:pPr>
            <a:r>
              <a:rPr lang="en-GB">
                <a:solidFill>
                  <a:srgbClr val="434343"/>
                </a:solidFill>
              </a:rPr>
              <a:t>AR Model of the plant</a:t>
            </a:r>
            <a:endParaRPr>
              <a:solidFill>
                <a:srgbClr val="434343"/>
              </a:solidFill>
            </a:endParaRPr>
          </a:p>
          <a:p>
            <a:pPr indent="-311150" lvl="0" marL="457200" rtl="0" algn="l">
              <a:spcBef>
                <a:spcPts val="1000"/>
              </a:spcBef>
              <a:spcAft>
                <a:spcPts val="0"/>
              </a:spcAft>
              <a:buClr>
                <a:srgbClr val="434343"/>
              </a:buClr>
              <a:buSzPts val="1300"/>
              <a:buChar char="●"/>
            </a:pPr>
            <a:r>
              <a:rPr lang="en-GB">
                <a:solidFill>
                  <a:srgbClr val="434343"/>
                </a:solidFill>
              </a:rPr>
              <a:t>Investigate a plant disease to apply in the game</a:t>
            </a:r>
            <a:endParaRPr>
              <a:solidFill>
                <a:srgbClr val="434343"/>
              </a:solidFill>
            </a:endParaRPr>
          </a:p>
          <a:p>
            <a:pPr indent="0" lvl="0" marL="0" rtl="0" algn="l">
              <a:spcBef>
                <a:spcPts val="1000"/>
              </a:spcBef>
              <a:spcAft>
                <a:spcPts val="1200"/>
              </a:spcAft>
              <a:buNone/>
            </a:pPr>
            <a:r>
              <a:t/>
            </a:r>
            <a:endParaRPr>
              <a:solidFill>
                <a:srgbClr val="434343"/>
              </a:solidFill>
            </a:endParaRPr>
          </a:p>
        </p:txBody>
      </p:sp>
      <p:sp>
        <p:nvSpPr>
          <p:cNvPr id="172" name="Google Shape;172;p23"/>
          <p:cNvSpPr txBox="1"/>
          <p:nvPr>
            <p:ph idx="2" type="body"/>
          </p:nvPr>
        </p:nvSpPr>
        <p:spPr>
          <a:xfrm>
            <a:off x="311725" y="1497575"/>
            <a:ext cx="3999900" cy="3076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GB" sz="1600">
                <a:solidFill>
                  <a:srgbClr val="434343"/>
                </a:solidFill>
              </a:rPr>
              <a:t>Jesse</a:t>
            </a:r>
            <a:endParaRPr b="1" sz="1600">
              <a:solidFill>
                <a:srgbClr val="434343"/>
              </a:solidFill>
            </a:endParaRPr>
          </a:p>
          <a:p>
            <a:pPr indent="-311150" lvl="0" marL="457200" rtl="0" algn="l">
              <a:spcBef>
                <a:spcPts val="1200"/>
              </a:spcBef>
              <a:spcAft>
                <a:spcPts val="0"/>
              </a:spcAft>
              <a:buClr>
                <a:srgbClr val="434343"/>
              </a:buClr>
              <a:buSzPts val="1300"/>
              <a:buChar char="●"/>
            </a:pPr>
            <a:r>
              <a:rPr lang="en-GB">
                <a:solidFill>
                  <a:srgbClr val="434343"/>
                </a:solidFill>
              </a:rPr>
              <a:t>Backend </a:t>
            </a:r>
            <a:r>
              <a:rPr lang="en-GB">
                <a:solidFill>
                  <a:srgbClr val="434343"/>
                </a:solidFill>
              </a:rPr>
              <a:t>Implementation</a:t>
            </a:r>
            <a:endParaRPr>
              <a:solidFill>
                <a:srgbClr val="434343"/>
              </a:solidFill>
            </a:endParaRPr>
          </a:p>
          <a:p>
            <a:pPr indent="-298450" lvl="1" marL="914400" rtl="0" algn="l">
              <a:spcBef>
                <a:spcPts val="1000"/>
              </a:spcBef>
              <a:spcAft>
                <a:spcPts val="0"/>
              </a:spcAft>
              <a:buClr>
                <a:srgbClr val="434343"/>
              </a:buClr>
              <a:buSzPts val="1100"/>
              <a:buChar char="○"/>
            </a:pPr>
            <a:r>
              <a:rPr lang="en-GB">
                <a:solidFill>
                  <a:srgbClr val="434343"/>
                </a:solidFill>
              </a:rPr>
              <a:t>Plant health system</a:t>
            </a:r>
            <a:endParaRPr>
              <a:solidFill>
                <a:srgbClr val="434343"/>
              </a:solidFill>
            </a:endParaRPr>
          </a:p>
          <a:p>
            <a:pPr indent="-298450" lvl="1" marL="914400" rtl="0" algn="l">
              <a:spcBef>
                <a:spcPts val="1000"/>
              </a:spcBef>
              <a:spcAft>
                <a:spcPts val="0"/>
              </a:spcAft>
              <a:buClr>
                <a:srgbClr val="434343"/>
              </a:buClr>
              <a:buSzPts val="1100"/>
              <a:buChar char="○"/>
            </a:pPr>
            <a:r>
              <a:rPr lang="en-GB">
                <a:solidFill>
                  <a:srgbClr val="434343"/>
                </a:solidFill>
              </a:rPr>
              <a:t>IoT data manipulation</a:t>
            </a:r>
            <a:endParaRPr>
              <a:solidFill>
                <a:srgbClr val="434343"/>
              </a:solidFill>
            </a:endParaRPr>
          </a:p>
          <a:p>
            <a:pPr indent="-311150" lvl="0" marL="457200" rtl="0" algn="l">
              <a:spcBef>
                <a:spcPts val="1000"/>
              </a:spcBef>
              <a:spcAft>
                <a:spcPts val="1000"/>
              </a:spcAft>
              <a:buClr>
                <a:srgbClr val="434343"/>
              </a:buClr>
              <a:buSzPts val="1300"/>
              <a:buChar char="●"/>
            </a:pPr>
            <a:r>
              <a:rPr lang="en-GB">
                <a:solidFill>
                  <a:srgbClr val="434343"/>
                </a:solidFill>
              </a:rPr>
              <a:t>Expanding on using IoT data and correlating the effects on the plant levels and health.</a:t>
            </a:r>
            <a:endParaRPr>
              <a:solidFill>
                <a:srgbClr val="434343"/>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4"/>
          <p:cNvSpPr txBox="1"/>
          <p:nvPr>
            <p:ph type="title"/>
          </p:nvPr>
        </p:nvSpPr>
        <p:spPr>
          <a:xfrm>
            <a:off x="311725" y="500925"/>
            <a:ext cx="3127500" cy="18291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GB"/>
              <a:t>Technical</a:t>
            </a:r>
            <a:endParaRPr/>
          </a:p>
          <a:p>
            <a:pPr indent="0" lvl="0" marL="0" rtl="0" algn="ctr">
              <a:spcBef>
                <a:spcPts val="0"/>
              </a:spcBef>
              <a:spcAft>
                <a:spcPts val="0"/>
              </a:spcAft>
              <a:buNone/>
            </a:pPr>
            <a:r>
              <a:rPr lang="en-GB"/>
              <a:t>Stack</a:t>
            </a:r>
            <a:endParaRPr/>
          </a:p>
        </p:txBody>
      </p:sp>
      <p:sp>
        <p:nvSpPr>
          <p:cNvPr id="73" name="Google Shape;73;p14"/>
          <p:cNvSpPr txBox="1"/>
          <p:nvPr/>
        </p:nvSpPr>
        <p:spPr>
          <a:xfrm>
            <a:off x="4282900" y="500925"/>
            <a:ext cx="4467300" cy="426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2300">
                <a:latin typeface="Merriweather"/>
                <a:ea typeface="Merriweather"/>
                <a:cs typeface="Merriweather"/>
                <a:sym typeface="Merriweather"/>
              </a:rPr>
              <a:t>Augmented</a:t>
            </a:r>
            <a:r>
              <a:rPr b="1" lang="en-GB" sz="2300">
                <a:latin typeface="Merriweather"/>
                <a:ea typeface="Merriweather"/>
                <a:cs typeface="Merriweather"/>
                <a:sym typeface="Merriweather"/>
              </a:rPr>
              <a:t> Reality </a:t>
            </a:r>
            <a:br>
              <a:rPr b="1" lang="en-GB" sz="2300">
                <a:latin typeface="Merriweather"/>
                <a:ea typeface="Merriweather"/>
                <a:cs typeface="Merriweather"/>
                <a:sym typeface="Merriweather"/>
              </a:rPr>
            </a:br>
            <a:r>
              <a:rPr b="1" lang="en-GB" sz="2300">
                <a:latin typeface="Merriweather"/>
                <a:ea typeface="Merriweather"/>
                <a:cs typeface="Merriweather"/>
                <a:sym typeface="Merriweather"/>
              </a:rPr>
              <a:t>Planting Game</a:t>
            </a:r>
            <a:endParaRPr b="1" sz="2300">
              <a:latin typeface="Merriweather"/>
              <a:ea typeface="Merriweather"/>
              <a:cs typeface="Merriweather"/>
              <a:sym typeface="Merriweather"/>
            </a:endParaRPr>
          </a:p>
          <a:p>
            <a:pPr indent="0" lvl="0" marL="0" rtl="0" algn="l">
              <a:lnSpc>
                <a:spcPct val="150000"/>
              </a:lnSpc>
              <a:spcBef>
                <a:spcPts val="0"/>
              </a:spcBef>
              <a:spcAft>
                <a:spcPts val="0"/>
              </a:spcAft>
              <a:buNone/>
            </a:pPr>
            <a:r>
              <a:t/>
            </a:r>
            <a:endParaRPr>
              <a:latin typeface="Roboto"/>
              <a:ea typeface="Roboto"/>
              <a:cs typeface="Roboto"/>
              <a:sym typeface="Roboto"/>
            </a:endParaRPr>
          </a:p>
          <a:p>
            <a:pPr indent="-317500" lvl="0" marL="457200" rtl="0" algn="l">
              <a:lnSpc>
                <a:spcPct val="150000"/>
              </a:lnSpc>
              <a:spcBef>
                <a:spcPts val="1000"/>
              </a:spcBef>
              <a:spcAft>
                <a:spcPts val="0"/>
              </a:spcAft>
              <a:buSzPts val="1400"/>
              <a:buFont typeface="Roboto"/>
              <a:buChar char="●"/>
            </a:pPr>
            <a:r>
              <a:rPr lang="en-GB">
                <a:latin typeface="Roboto"/>
                <a:ea typeface="Roboto"/>
                <a:cs typeface="Roboto"/>
                <a:sym typeface="Roboto"/>
              </a:rPr>
              <a:t>Implementation for Android devices</a:t>
            </a:r>
            <a:endParaRPr>
              <a:latin typeface="Roboto"/>
              <a:ea typeface="Roboto"/>
              <a:cs typeface="Roboto"/>
              <a:sym typeface="Roboto"/>
            </a:endParaRPr>
          </a:p>
          <a:p>
            <a:pPr indent="0" lvl="0" marL="457200" rtl="0" algn="l">
              <a:lnSpc>
                <a:spcPct val="150000"/>
              </a:lnSpc>
              <a:spcBef>
                <a:spcPts val="1000"/>
              </a:spcBef>
              <a:spcAft>
                <a:spcPts val="0"/>
              </a:spcAft>
              <a:buNone/>
            </a:pPr>
            <a:r>
              <a:t/>
            </a:r>
            <a:endParaRPr>
              <a:latin typeface="Roboto"/>
              <a:ea typeface="Roboto"/>
              <a:cs typeface="Roboto"/>
              <a:sym typeface="Roboto"/>
            </a:endParaRPr>
          </a:p>
          <a:p>
            <a:pPr indent="-317500" lvl="0" marL="457200" rtl="0" algn="l">
              <a:lnSpc>
                <a:spcPct val="150000"/>
              </a:lnSpc>
              <a:spcBef>
                <a:spcPts val="1000"/>
              </a:spcBef>
              <a:spcAft>
                <a:spcPts val="0"/>
              </a:spcAft>
              <a:buSzPts val="1400"/>
              <a:buFont typeface="Roboto"/>
              <a:buChar char="●"/>
            </a:pPr>
            <a:r>
              <a:rPr lang="en-GB">
                <a:latin typeface="Roboto"/>
                <a:ea typeface="Roboto"/>
                <a:cs typeface="Roboto"/>
                <a:sym typeface="Roboto"/>
              </a:rPr>
              <a:t>Using Unity as development tool</a:t>
            </a:r>
            <a:endParaRPr>
              <a:latin typeface="Roboto"/>
              <a:ea typeface="Roboto"/>
              <a:cs typeface="Roboto"/>
              <a:sym typeface="Roboto"/>
            </a:endParaRPr>
          </a:p>
          <a:p>
            <a:pPr indent="-317500" lvl="1" marL="914400" rtl="0" algn="l">
              <a:lnSpc>
                <a:spcPct val="150000"/>
              </a:lnSpc>
              <a:spcBef>
                <a:spcPts val="1000"/>
              </a:spcBef>
              <a:spcAft>
                <a:spcPts val="0"/>
              </a:spcAft>
              <a:buSzPts val="1400"/>
              <a:buFont typeface="Roboto"/>
              <a:buChar char="○"/>
            </a:pPr>
            <a:r>
              <a:rPr lang="en-GB">
                <a:latin typeface="Roboto"/>
                <a:ea typeface="Roboto"/>
                <a:cs typeface="Roboto"/>
                <a:sym typeface="Roboto"/>
              </a:rPr>
              <a:t>AR foundation</a:t>
            </a:r>
            <a:endParaRPr>
              <a:latin typeface="Roboto"/>
              <a:ea typeface="Roboto"/>
              <a:cs typeface="Roboto"/>
              <a:sym typeface="Roboto"/>
            </a:endParaRPr>
          </a:p>
          <a:p>
            <a:pPr indent="-317500" lvl="1" marL="914400" rtl="0" algn="l">
              <a:lnSpc>
                <a:spcPct val="150000"/>
              </a:lnSpc>
              <a:spcBef>
                <a:spcPts val="1000"/>
              </a:spcBef>
              <a:spcAft>
                <a:spcPts val="0"/>
              </a:spcAft>
              <a:buSzPts val="1400"/>
              <a:buFont typeface="Roboto"/>
              <a:buChar char="○"/>
            </a:pPr>
            <a:r>
              <a:rPr lang="en-GB">
                <a:latin typeface="Roboto"/>
                <a:ea typeface="Roboto"/>
                <a:cs typeface="Roboto"/>
                <a:sym typeface="Roboto"/>
              </a:rPr>
              <a:t>XR interaction Toolkit</a:t>
            </a:r>
            <a:endParaRPr>
              <a:latin typeface="Roboto"/>
              <a:ea typeface="Roboto"/>
              <a:cs typeface="Roboto"/>
              <a:sym typeface="Roboto"/>
            </a:endParaRPr>
          </a:p>
          <a:p>
            <a:pPr indent="-317500" lvl="1" marL="914400" rtl="0" algn="l">
              <a:lnSpc>
                <a:spcPct val="150000"/>
              </a:lnSpc>
              <a:spcBef>
                <a:spcPts val="1000"/>
              </a:spcBef>
              <a:spcAft>
                <a:spcPts val="0"/>
              </a:spcAft>
              <a:buSzPts val="1400"/>
              <a:buFont typeface="Roboto"/>
              <a:buChar char="○"/>
            </a:pPr>
            <a:r>
              <a:rPr lang="en-GB">
                <a:latin typeface="Roboto"/>
                <a:ea typeface="Roboto"/>
                <a:cs typeface="Roboto"/>
                <a:sym typeface="Roboto"/>
              </a:rPr>
              <a:t>C#</a:t>
            </a:r>
            <a:endParaRPr>
              <a:latin typeface="Roboto"/>
              <a:ea typeface="Roboto"/>
              <a:cs typeface="Roboto"/>
              <a:sym typeface="Roboto"/>
            </a:endParaRPr>
          </a:p>
          <a:p>
            <a:pPr indent="0" lvl="0" marL="0" rtl="0" algn="l">
              <a:lnSpc>
                <a:spcPct val="150000"/>
              </a:lnSpc>
              <a:spcBef>
                <a:spcPts val="1000"/>
              </a:spcBef>
              <a:spcAft>
                <a:spcPts val="1000"/>
              </a:spcAft>
              <a:buNone/>
            </a:pPr>
            <a:r>
              <a:t/>
            </a:r>
            <a:endParaRPr>
              <a:latin typeface="Roboto"/>
              <a:ea typeface="Roboto"/>
              <a:cs typeface="Roboto"/>
              <a:sym typeface="Roboto"/>
            </a:endParaRPr>
          </a:p>
        </p:txBody>
      </p:sp>
      <p:sp>
        <p:nvSpPr>
          <p:cNvPr id="74" name="Google Shape;74;p14"/>
          <p:cNvSpPr txBox="1"/>
          <p:nvPr/>
        </p:nvSpPr>
        <p:spPr>
          <a:xfrm>
            <a:off x="-4625" y="4851000"/>
            <a:ext cx="37602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700">
                <a:solidFill>
                  <a:srgbClr val="D9D9D9"/>
                </a:solidFill>
                <a:latin typeface="Roboto"/>
                <a:ea typeface="Roboto"/>
                <a:cs typeface="Roboto"/>
                <a:sym typeface="Roboto"/>
              </a:rPr>
              <a:t>Icon - FlatIcon</a:t>
            </a:r>
            <a:endParaRPr sz="700">
              <a:solidFill>
                <a:srgbClr val="D9D9D9"/>
              </a:solidFill>
              <a:latin typeface="Roboto"/>
              <a:ea typeface="Roboto"/>
              <a:cs typeface="Roboto"/>
              <a:sym typeface="Roboto"/>
            </a:endParaRPr>
          </a:p>
        </p:txBody>
      </p:sp>
      <p:grpSp>
        <p:nvGrpSpPr>
          <p:cNvPr id="75" name="Google Shape;75;p14"/>
          <p:cNvGrpSpPr/>
          <p:nvPr/>
        </p:nvGrpSpPr>
        <p:grpSpPr>
          <a:xfrm>
            <a:off x="1613889" y="2118639"/>
            <a:ext cx="523170" cy="906212"/>
            <a:chOff x="2656082" y="2287427"/>
            <a:chExt cx="207582" cy="359594"/>
          </a:xfrm>
        </p:grpSpPr>
        <p:sp>
          <p:nvSpPr>
            <p:cNvPr id="76" name="Google Shape;76;p14"/>
            <p:cNvSpPr/>
            <p:nvPr/>
          </p:nvSpPr>
          <p:spPr>
            <a:xfrm>
              <a:off x="2656082" y="2287427"/>
              <a:ext cx="207582" cy="359594"/>
            </a:xfrm>
            <a:custGeom>
              <a:rect b="b" l="l" r="r" t="t"/>
              <a:pathLst>
                <a:path extrusionOk="0" h="11324" w="6537">
                  <a:moveTo>
                    <a:pt x="5704" y="334"/>
                  </a:moveTo>
                  <a:cubicBezTo>
                    <a:pt x="5965" y="334"/>
                    <a:pt x="6192" y="561"/>
                    <a:pt x="6192" y="834"/>
                  </a:cubicBezTo>
                  <a:lnTo>
                    <a:pt x="6192" y="1323"/>
                  </a:lnTo>
                  <a:lnTo>
                    <a:pt x="346" y="1323"/>
                  </a:lnTo>
                  <a:lnTo>
                    <a:pt x="346" y="834"/>
                  </a:lnTo>
                  <a:cubicBezTo>
                    <a:pt x="346" y="561"/>
                    <a:pt x="560" y="334"/>
                    <a:pt x="834" y="334"/>
                  </a:cubicBezTo>
                  <a:close/>
                  <a:moveTo>
                    <a:pt x="6192" y="1644"/>
                  </a:moveTo>
                  <a:lnTo>
                    <a:pt x="6192" y="8990"/>
                  </a:lnTo>
                  <a:lnTo>
                    <a:pt x="1501" y="8990"/>
                  </a:lnTo>
                  <a:cubicBezTo>
                    <a:pt x="1405" y="8990"/>
                    <a:pt x="1334" y="9062"/>
                    <a:pt x="1334" y="9145"/>
                  </a:cubicBezTo>
                  <a:cubicBezTo>
                    <a:pt x="1334" y="9240"/>
                    <a:pt x="1405" y="9312"/>
                    <a:pt x="1501" y="9312"/>
                  </a:cubicBezTo>
                  <a:lnTo>
                    <a:pt x="6192" y="9312"/>
                  </a:lnTo>
                  <a:lnTo>
                    <a:pt x="6192" y="10478"/>
                  </a:lnTo>
                  <a:cubicBezTo>
                    <a:pt x="6192" y="10740"/>
                    <a:pt x="5965" y="10967"/>
                    <a:pt x="5704" y="10967"/>
                  </a:cubicBezTo>
                  <a:lnTo>
                    <a:pt x="834" y="10967"/>
                  </a:lnTo>
                  <a:cubicBezTo>
                    <a:pt x="560" y="10967"/>
                    <a:pt x="346" y="10740"/>
                    <a:pt x="346" y="10478"/>
                  </a:cubicBezTo>
                  <a:lnTo>
                    <a:pt x="346" y="9312"/>
                  </a:lnTo>
                  <a:lnTo>
                    <a:pt x="834" y="9312"/>
                  </a:lnTo>
                  <a:cubicBezTo>
                    <a:pt x="917" y="9312"/>
                    <a:pt x="1001" y="9240"/>
                    <a:pt x="1001" y="9145"/>
                  </a:cubicBezTo>
                  <a:cubicBezTo>
                    <a:pt x="1001" y="9062"/>
                    <a:pt x="917" y="8990"/>
                    <a:pt x="834" y="8990"/>
                  </a:cubicBezTo>
                  <a:lnTo>
                    <a:pt x="346" y="8990"/>
                  </a:lnTo>
                  <a:lnTo>
                    <a:pt x="346" y="1644"/>
                  </a:lnTo>
                  <a:close/>
                  <a:moveTo>
                    <a:pt x="834" y="1"/>
                  </a:moveTo>
                  <a:cubicBezTo>
                    <a:pt x="370" y="1"/>
                    <a:pt x="0" y="370"/>
                    <a:pt x="0" y="834"/>
                  </a:cubicBezTo>
                  <a:lnTo>
                    <a:pt x="0" y="10490"/>
                  </a:lnTo>
                  <a:cubicBezTo>
                    <a:pt x="0" y="10955"/>
                    <a:pt x="370" y="11324"/>
                    <a:pt x="834" y="11324"/>
                  </a:cubicBezTo>
                  <a:lnTo>
                    <a:pt x="5704" y="11324"/>
                  </a:lnTo>
                  <a:cubicBezTo>
                    <a:pt x="6156" y="11324"/>
                    <a:pt x="6537" y="10955"/>
                    <a:pt x="6537" y="10490"/>
                  </a:cubicBezTo>
                  <a:lnTo>
                    <a:pt x="6537" y="834"/>
                  </a:lnTo>
                  <a:cubicBezTo>
                    <a:pt x="6513" y="370"/>
                    <a:pt x="6144" y="1"/>
                    <a:pt x="570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 name="Google Shape;77;p14"/>
            <p:cNvSpPr/>
            <p:nvPr/>
          </p:nvSpPr>
          <p:spPr>
            <a:xfrm>
              <a:off x="2754395" y="2308608"/>
              <a:ext cx="31787" cy="10257"/>
            </a:xfrm>
            <a:custGeom>
              <a:rect b="b" l="l" r="r" t="t"/>
              <a:pathLst>
                <a:path extrusionOk="0" h="323" w="1001">
                  <a:moveTo>
                    <a:pt x="167" y="1"/>
                  </a:moveTo>
                  <a:cubicBezTo>
                    <a:pt x="72" y="1"/>
                    <a:pt x="0" y="72"/>
                    <a:pt x="0" y="167"/>
                  </a:cubicBezTo>
                  <a:cubicBezTo>
                    <a:pt x="0" y="251"/>
                    <a:pt x="72" y="322"/>
                    <a:pt x="167" y="322"/>
                  </a:cubicBezTo>
                  <a:lnTo>
                    <a:pt x="834" y="322"/>
                  </a:lnTo>
                  <a:cubicBezTo>
                    <a:pt x="917" y="322"/>
                    <a:pt x="1000" y="251"/>
                    <a:pt x="1000" y="167"/>
                  </a:cubicBezTo>
                  <a:cubicBezTo>
                    <a:pt x="1000" y="72"/>
                    <a:pt x="917" y="1"/>
                    <a:pt x="83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 name="Google Shape;78;p14"/>
            <p:cNvSpPr/>
            <p:nvPr/>
          </p:nvSpPr>
          <p:spPr>
            <a:xfrm>
              <a:off x="2743789" y="2594053"/>
              <a:ext cx="31406" cy="31056"/>
            </a:xfrm>
            <a:custGeom>
              <a:rect b="b" l="l" r="r" t="t"/>
              <a:pathLst>
                <a:path extrusionOk="0" h="978" w="989">
                  <a:moveTo>
                    <a:pt x="501" y="322"/>
                  </a:moveTo>
                  <a:cubicBezTo>
                    <a:pt x="584" y="322"/>
                    <a:pt x="656" y="406"/>
                    <a:pt x="656" y="489"/>
                  </a:cubicBezTo>
                  <a:cubicBezTo>
                    <a:pt x="656" y="584"/>
                    <a:pt x="584" y="656"/>
                    <a:pt x="501" y="656"/>
                  </a:cubicBezTo>
                  <a:cubicBezTo>
                    <a:pt x="406" y="656"/>
                    <a:pt x="334" y="584"/>
                    <a:pt x="334" y="489"/>
                  </a:cubicBezTo>
                  <a:cubicBezTo>
                    <a:pt x="334" y="406"/>
                    <a:pt x="406" y="322"/>
                    <a:pt x="501" y="322"/>
                  </a:cubicBezTo>
                  <a:close/>
                  <a:moveTo>
                    <a:pt x="501" y="1"/>
                  </a:moveTo>
                  <a:cubicBezTo>
                    <a:pt x="227" y="1"/>
                    <a:pt x="1" y="227"/>
                    <a:pt x="1" y="489"/>
                  </a:cubicBezTo>
                  <a:cubicBezTo>
                    <a:pt x="1" y="763"/>
                    <a:pt x="227" y="977"/>
                    <a:pt x="501" y="977"/>
                  </a:cubicBezTo>
                  <a:cubicBezTo>
                    <a:pt x="763" y="977"/>
                    <a:pt x="989" y="763"/>
                    <a:pt x="989" y="489"/>
                  </a:cubicBezTo>
                  <a:cubicBezTo>
                    <a:pt x="989" y="227"/>
                    <a:pt x="775" y="1"/>
                    <a:pt x="50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 name="Google Shape;79;p14"/>
            <p:cNvSpPr/>
            <p:nvPr/>
          </p:nvSpPr>
          <p:spPr>
            <a:xfrm>
              <a:off x="2733596" y="2308608"/>
              <a:ext cx="10225" cy="10257"/>
            </a:xfrm>
            <a:custGeom>
              <a:rect b="b" l="l" r="r" t="t"/>
              <a:pathLst>
                <a:path extrusionOk="0" h="323" w="322">
                  <a:moveTo>
                    <a:pt x="155" y="1"/>
                  </a:moveTo>
                  <a:cubicBezTo>
                    <a:pt x="72" y="1"/>
                    <a:pt x="0" y="72"/>
                    <a:pt x="0" y="167"/>
                  </a:cubicBezTo>
                  <a:cubicBezTo>
                    <a:pt x="0" y="251"/>
                    <a:pt x="72" y="322"/>
                    <a:pt x="155" y="322"/>
                  </a:cubicBezTo>
                  <a:cubicBezTo>
                    <a:pt x="250" y="322"/>
                    <a:pt x="322" y="251"/>
                    <a:pt x="322" y="167"/>
                  </a:cubicBezTo>
                  <a:cubicBezTo>
                    <a:pt x="322" y="72"/>
                    <a:pt x="250" y="1"/>
                    <a:pt x="15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5"/>
          <p:cNvSpPr txBox="1"/>
          <p:nvPr>
            <p:ph type="title"/>
          </p:nvPr>
        </p:nvSpPr>
        <p:spPr>
          <a:xfrm>
            <a:off x="316475" y="1744875"/>
            <a:ext cx="3706500" cy="8052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b="1" lang="en-GB"/>
              <a:t>Game Modes</a:t>
            </a:r>
            <a:endParaRPr sz="2300"/>
          </a:p>
        </p:txBody>
      </p:sp>
      <p:sp>
        <p:nvSpPr>
          <p:cNvPr id="85" name="Google Shape;85;p15"/>
          <p:cNvSpPr/>
          <p:nvPr/>
        </p:nvSpPr>
        <p:spPr>
          <a:xfrm>
            <a:off x="6549975" y="1878125"/>
            <a:ext cx="55800" cy="138600"/>
          </a:xfrm>
          <a:prstGeom prst="rect">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5"/>
          <p:cNvSpPr/>
          <p:nvPr/>
        </p:nvSpPr>
        <p:spPr>
          <a:xfrm>
            <a:off x="7355723" y="2571750"/>
            <a:ext cx="42000" cy="104400"/>
          </a:xfrm>
          <a:prstGeom prst="rect">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5"/>
          <p:cNvSpPr/>
          <p:nvPr/>
        </p:nvSpPr>
        <p:spPr>
          <a:xfrm>
            <a:off x="7061650" y="2051425"/>
            <a:ext cx="55800" cy="138600"/>
          </a:xfrm>
          <a:prstGeom prst="rect">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15"/>
          <p:cNvSpPr/>
          <p:nvPr/>
        </p:nvSpPr>
        <p:spPr>
          <a:xfrm>
            <a:off x="6620523" y="2611900"/>
            <a:ext cx="42000" cy="104400"/>
          </a:xfrm>
          <a:prstGeom prst="rect">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9" name="Google Shape;89;p15"/>
          <p:cNvPicPr preferRelativeResize="0"/>
          <p:nvPr/>
        </p:nvPicPr>
        <p:blipFill rotWithShape="1">
          <a:blip r:embed="rId3">
            <a:alphaModFix/>
          </a:blip>
          <a:srcRect b="0" l="15095" r="14496" t="0"/>
          <a:stretch/>
        </p:blipFill>
        <p:spPr>
          <a:xfrm>
            <a:off x="4315375" y="0"/>
            <a:ext cx="4828626" cy="5143500"/>
          </a:xfrm>
          <a:prstGeom prst="rect">
            <a:avLst/>
          </a:prstGeom>
          <a:noFill/>
          <a:ln>
            <a:noFill/>
          </a:ln>
        </p:spPr>
      </p:pic>
      <p:sp>
        <p:nvSpPr>
          <p:cNvPr id="90" name="Google Shape;90;p15"/>
          <p:cNvSpPr txBox="1"/>
          <p:nvPr/>
        </p:nvSpPr>
        <p:spPr>
          <a:xfrm>
            <a:off x="5735363" y="1700513"/>
            <a:ext cx="1769700" cy="338700"/>
          </a:xfrm>
          <a:prstGeom prst="rect">
            <a:avLst/>
          </a:prstGeom>
          <a:solidFill>
            <a:srgbClr val="93C47D"/>
          </a:solidFill>
          <a:ln cap="flat" cmpd="sng" w="114300">
            <a:solidFill>
              <a:srgbClr val="93C47D"/>
            </a:solidFill>
            <a:prstDash val="solid"/>
            <a:round/>
            <a:headEnd len="sm" w="sm" type="none"/>
            <a:tailEnd len="sm" w="sm" type="none"/>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b="1" lang="en-GB" sz="1000">
                <a:solidFill>
                  <a:srgbClr val="434343"/>
                </a:solidFill>
                <a:latin typeface="Roboto"/>
                <a:ea typeface="Roboto"/>
                <a:cs typeface="Roboto"/>
                <a:sym typeface="Roboto"/>
              </a:rPr>
              <a:t>Virtual Plant Mode </a:t>
            </a:r>
            <a:endParaRPr b="1" sz="1000">
              <a:solidFill>
                <a:srgbClr val="434343"/>
              </a:solidFill>
              <a:latin typeface="Roboto"/>
              <a:ea typeface="Roboto"/>
              <a:cs typeface="Roboto"/>
              <a:sym typeface="Roboto"/>
            </a:endParaRPr>
          </a:p>
        </p:txBody>
      </p:sp>
      <p:sp>
        <p:nvSpPr>
          <p:cNvPr id="91" name="Google Shape;91;p15"/>
          <p:cNvSpPr txBox="1"/>
          <p:nvPr/>
        </p:nvSpPr>
        <p:spPr>
          <a:xfrm>
            <a:off x="5735363" y="2423775"/>
            <a:ext cx="1769700" cy="338700"/>
          </a:xfrm>
          <a:prstGeom prst="rect">
            <a:avLst/>
          </a:prstGeom>
          <a:solidFill>
            <a:srgbClr val="FFD966"/>
          </a:solidFill>
          <a:ln cap="flat" cmpd="sng" w="114300">
            <a:solidFill>
              <a:srgbClr val="FFD966"/>
            </a:solidFill>
            <a:prstDash val="solid"/>
            <a:round/>
            <a:headEnd len="sm" w="sm" type="none"/>
            <a:tailEnd len="sm" w="sm" type="none"/>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b="1" lang="en-GB" sz="1000">
                <a:solidFill>
                  <a:srgbClr val="434343"/>
                </a:solidFill>
                <a:latin typeface="Roboto"/>
                <a:ea typeface="Roboto"/>
                <a:cs typeface="Roboto"/>
                <a:sym typeface="Roboto"/>
              </a:rPr>
              <a:t>Real Plant mode</a:t>
            </a:r>
            <a:endParaRPr b="1" sz="1000">
              <a:solidFill>
                <a:srgbClr val="434343"/>
              </a:solidFill>
              <a:latin typeface="Roboto"/>
              <a:ea typeface="Roboto"/>
              <a:cs typeface="Roboto"/>
              <a:sym typeface="Roboto"/>
            </a:endParaRPr>
          </a:p>
        </p:txBody>
      </p:sp>
      <p:sp>
        <p:nvSpPr>
          <p:cNvPr id="92" name="Google Shape;92;p15"/>
          <p:cNvSpPr txBox="1"/>
          <p:nvPr/>
        </p:nvSpPr>
        <p:spPr>
          <a:xfrm>
            <a:off x="5714075" y="813900"/>
            <a:ext cx="18123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1600">
                <a:highlight>
                  <a:schemeClr val="lt1"/>
                </a:highlight>
                <a:latin typeface="Roboto"/>
                <a:ea typeface="Roboto"/>
                <a:cs typeface="Roboto"/>
                <a:sym typeface="Roboto"/>
              </a:rPr>
              <a:t>Main Menu</a:t>
            </a:r>
            <a:endParaRPr b="1" sz="1600">
              <a:highlight>
                <a:schemeClr val="lt1"/>
              </a:highlight>
              <a:latin typeface="Roboto"/>
              <a:ea typeface="Roboto"/>
              <a:cs typeface="Roboto"/>
              <a:sym typeface="Roboto"/>
            </a:endParaRPr>
          </a:p>
        </p:txBody>
      </p:sp>
      <p:sp>
        <p:nvSpPr>
          <p:cNvPr id="93" name="Google Shape;93;p15"/>
          <p:cNvSpPr txBox="1"/>
          <p:nvPr/>
        </p:nvSpPr>
        <p:spPr>
          <a:xfrm>
            <a:off x="5735375" y="1149975"/>
            <a:ext cx="18123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1300">
                <a:latin typeface="Roboto"/>
                <a:ea typeface="Roboto"/>
                <a:cs typeface="Roboto"/>
                <a:sym typeface="Roboto"/>
              </a:rPr>
              <a:t>Choose your mode</a:t>
            </a:r>
            <a:endParaRPr sz="1300">
              <a:latin typeface="Roboto"/>
              <a:ea typeface="Roboto"/>
              <a:cs typeface="Roboto"/>
              <a:sym typeface="Robo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6"/>
          <p:cNvSpPr txBox="1"/>
          <p:nvPr>
            <p:ph idx="1" type="body"/>
          </p:nvPr>
        </p:nvSpPr>
        <p:spPr>
          <a:xfrm>
            <a:off x="311700" y="4521400"/>
            <a:ext cx="7979400" cy="4605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GB"/>
              <a:t>Virtual plant mode</a:t>
            </a:r>
            <a:endParaRPr/>
          </a:p>
        </p:txBody>
      </p:sp>
      <p:pic>
        <p:nvPicPr>
          <p:cNvPr id="99" name="Google Shape;99;p16"/>
          <p:cNvPicPr preferRelativeResize="0"/>
          <p:nvPr/>
        </p:nvPicPr>
        <p:blipFill>
          <a:blip r:embed="rId3">
            <a:alphaModFix/>
          </a:blip>
          <a:stretch>
            <a:fillRect/>
          </a:stretch>
        </p:blipFill>
        <p:spPr>
          <a:xfrm>
            <a:off x="0" y="779100"/>
            <a:ext cx="9144000" cy="261390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17"/>
          <p:cNvSpPr txBox="1"/>
          <p:nvPr/>
        </p:nvSpPr>
        <p:spPr>
          <a:xfrm>
            <a:off x="13" y="1601075"/>
            <a:ext cx="2067000" cy="7239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GB" sz="2400">
                <a:solidFill>
                  <a:srgbClr val="FFAB40"/>
                </a:solidFill>
                <a:latin typeface="Montserrat ExtraBold"/>
                <a:ea typeface="Montserrat ExtraBold"/>
                <a:cs typeface="Montserrat ExtraBold"/>
                <a:sym typeface="Montserrat ExtraBold"/>
              </a:rPr>
              <a:t>01</a:t>
            </a:r>
            <a:endParaRPr sz="2400">
              <a:solidFill>
                <a:srgbClr val="FFAB40"/>
              </a:solidFill>
              <a:latin typeface="Montserrat ExtraBold"/>
              <a:ea typeface="Montserrat ExtraBold"/>
              <a:cs typeface="Montserrat ExtraBold"/>
              <a:sym typeface="Montserrat ExtraBold"/>
            </a:endParaRPr>
          </a:p>
        </p:txBody>
      </p:sp>
      <p:sp>
        <p:nvSpPr>
          <p:cNvPr id="105" name="Google Shape;105;p17"/>
          <p:cNvSpPr txBox="1"/>
          <p:nvPr/>
        </p:nvSpPr>
        <p:spPr>
          <a:xfrm>
            <a:off x="2226534" y="2445950"/>
            <a:ext cx="2067000" cy="5484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GB" sz="1800">
                <a:solidFill>
                  <a:srgbClr val="FFFFFF"/>
                </a:solidFill>
                <a:latin typeface="Montserrat ExtraBold"/>
                <a:ea typeface="Montserrat ExtraBold"/>
                <a:cs typeface="Montserrat ExtraBold"/>
                <a:sym typeface="Montserrat ExtraBold"/>
              </a:rPr>
              <a:t>Sapling</a:t>
            </a:r>
            <a:endParaRPr sz="1800">
              <a:solidFill>
                <a:srgbClr val="FFFFFF"/>
              </a:solidFill>
              <a:latin typeface="Montserrat ExtraBold"/>
              <a:ea typeface="Montserrat ExtraBold"/>
              <a:cs typeface="Montserrat ExtraBold"/>
              <a:sym typeface="Montserrat ExtraBold"/>
            </a:endParaRPr>
          </a:p>
        </p:txBody>
      </p:sp>
      <p:sp>
        <p:nvSpPr>
          <p:cNvPr id="106" name="Google Shape;106;p17"/>
          <p:cNvSpPr txBox="1"/>
          <p:nvPr/>
        </p:nvSpPr>
        <p:spPr>
          <a:xfrm>
            <a:off x="2173888" y="2978463"/>
            <a:ext cx="2172300" cy="1235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a:solidFill>
                  <a:srgbClr val="FFFFFF"/>
                </a:solidFill>
                <a:latin typeface="Montserrat"/>
                <a:ea typeface="Montserrat"/>
                <a:cs typeface="Montserrat"/>
                <a:sym typeface="Montserrat"/>
              </a:rPr>
              <a:t>Week 2 to Year 2</a:t>
            </a:r>
            <a:endParaRPr>
              <a:solidFill>
                <a:srgbClr val="FFFFFF"/>
              </a:solidFill>
              <a:latin typeface="Montserrat"/>
              <a:ea typeface="Montserrat"/>
              <a:cs typeface="Montserrat"/>
              <a:sym typeface="Montserrat"/>
            </a:endParaRPr>
          </a:p>
          <a:p>
            <a:pPr indent="0" lvl="0" marL="0" rtl="0" algn="ctr">
              <a:spcBef>
                <a:spcPts val="0"/>
              </a:spcBef>
              <a:spcAft>
                <a:spcPts val="0"/>
              </a:spcAft>
              <a:buNone/>
            </a:pPr>
            <a:r>
              <a:t/>
            </a:r>
            <a:endParaRPr>
              <a:solidFill>
                <a:srgbClr val="FFFFFF"/>
              </a:solidFill>
              <a:latin typeface="Montserrat"/>
              <a:ea typeface="Montserrat"/>
              <a:cs typeface="Montserrat"/>
              <a:sym typeface="Montserrat"/>
            </a:endParaRPr>
          </a:p>
          <a:p>
            <a:pPr indent="0" lvl="0" marL="0" rtl="0" algn="ctr">
              <a:spcBef>
                <a:spcPts val="0"/>
              </a:spcBef>
              <a:spcAft>
                <a:spcPts val="0"/>
              </a:spcAft>
              <a:buNone/>
            </a:pPr>
            <a:r>
              <a:rPr lang="en-GB">
                <a:solidFill>
                  <a:srgbClr val="FFFFFF"/>
                </a:solidFill>
                <a:latin typeface="Montserrat"/>
                <a:ea typeface="Montserrat"/>
                <a:cs typeface="Montserrat"/>
                <a:sym typeface="Montserrat"/>
              </a:rPr>
              <a:t>Duration: ≃ 2 years</a:t>
            </a:r>
            <a:endParaRPr>
              <a:solidFill>
                <a:srgbClr val="FFFFFF"/>
              </a:solidFill>
              <a:latin typeface="Montserrat"/>
              <a:ea typeface="Montserrat"/>
              <a:cs typeface="Montserrat"/>
              <a:sym typeface="Montserrat"/>
            </a:endParaRPr>
          </a:p>
        </p:txBody>
      </p:sp>
      <p:sp>
        <p:nvSpPr>
          <p:cNvPr id="107" name="Google Shape;107;p17"/>
          <p:cNvSpPr txBox="1"/>
          <p:nvPr/>
        </p:nvSpPr>
        <p:spPr>
          <a:xfrm>
            <a:off x="6679600" y="2445950"/>
            <a:ext cx="2133600" cy="5484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t/>
            </a:r>
            <a:endParaRPr sz="1800">
              <a:solidFill>
                <a:srgbClr val="FFFFFF"/>
              </a:solidFill>
              <a:latin typeface="Montserrat ExtraBold"/>
              <a:ea typeface="Montserrat ExtraBold"/>
              <a:cs typeface="Montserrat ExtraBold"/>
              <a:sym typeface="Montserrat ExtraBold"/>
            </a:endParaRPr>
          </a:p>
          <a:p>
            <a:pPr indent="0" lvl="0" marL="0" rtl="0" algn="ctr">
              <a:spcBef>
                <a:spcPts val="0"/>
              </a:spcBef>
              <a:spcAft>
                <a:spcPts val="0"/>
              </a:spcAft>
              <a:buNone/>
            </a:pPr>
            <a:r>
              <a:rPr lang="en-GB" sz="1800">
                <a:solidFill>
                  <a:srgbClr val="FFFFFF"/>
                </a:solidFill>
                <a:latin typeface="Montserrat ExtraBold"/>
                <a:ea typeface="Montserrat ExtraBold"/>
                <a:cs typeface="Montserrat ExtraBold"/>
                <a:sym typeface="Montserrat ExtraBold"/>
              </a:rPr>
              <a:t>Full-Grown Tree</a:t>
            </a:r>
            <a:endParaRPr sz="1800">
              <a:solidFill>
                <a:srgbClr val="FFFFFF"/>
              </a:solidFill>
              <a:latin typeface="Montserrat ExtraBold"/>
              <a:ea typeface="Montserrat ExtraBold"/>
              <a:cs typeface="Montserrat ExtraBold"/>
              <a:sym typeface="Montserrat ExtraBold"/>
            </a:endParaRPr>
          </a:p>
        </p:txBody>
      </p:sp>
      <p:sp>
        <p:nvSpPr>
          <p:cNvPr id="108" name="Google Shape;108;p17"/>
          <p:cNvSpPr txBox="1"/>
          <p:nvPr/>
        </p:nvSpPr>
        <p:spPr>
          <a:xfrm>
            <a:off x="6679600" y="2978475"/>
            <a:ext cx="2067000" cy="1630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a:solidFill>
                  <a:srgbClr val="FFFFFF"/>
                </a:solidFill>
                <a:latin typeface="Montserrat"/>
                <a:ea typeface="Montserrat"/>
                <a:cs typeface="Montserrat"/>
                <a:sym typeface="Montserrat"/>
              </a:rPr>
              <a:t>Year 6 to Year 7 +</a:t>
            </a:r>
            <a:endParaRPr>
              <a:solidFill>
                <a:srgbClr val="FFFFFF"/>
              </a:solidFill>
              <a:latin typeface="Montserrat"/>
              <a:ea typeface="Montserrat"/>
              <a:cs typeface="Montserrat"/>
              <a:sym typeface="Montserrat"/>
            </a:endParaRPr>
          </a:p>
          <a:p>
            <a:pPr indent="0" lvl="0" marL="0" rtl="0" algn="ctr">
              <a:spcBef>
                <a:spcPts val="0"/>
              </a:spcBef>
              <a:spcAft>
                <a:spcPts val="0"/>
              </a:spcAft>
              <a:buNone/>
            </a:pPr>
            <a:r>
              <a:t/>
            </a:r>
            <a:endParaRPr>
              <a:solidFill>
                <a:srgbClr val="FFFFFF"/>
              </a:solidFill>
              <a:latin typeface="Montserrat"/>
              <a:ea typeface="Montserrat"/>
              <a:cs typeface="Montserrat"/>
              <a:sym typeface="Montserrat"/>
            </a:endParaRPr>
          </a:p>
          <a:p>
            <a:pPr indent="0" lvl="0" marL="0" rtl="0" algn="ctr">
              <a:spcBef>
                <a:spcPts val="0"/>
              </a:spcBef>
              <a:spcAft>
                <a:spcPts val="0"/>
              </a:spcAft>
              <a:buNone/>
            </a:pPr>
            <a:r>
              <a:rPr lang="en-GB">
                <a:solidFill>
                  <a:schemeClr val="lt1"/>
                </a:solidFill>
                <a:latin typeface="Montserrat"/>
                <a:ea typeface="Montserrat"/>
                <a:cs typeface="Montserrat"/>
                <a:sym typeface="Montserrat"/>
              </a:rPr>
              <a:t>Tree can flower and be harvested</a:t>
            </a:r>
            <a:endParaRPr>
              <a:solidFill>
                <a:srgbClr val="FFFFFF"/>
              </a:solidFill>
              <a:latin typeface="Montserrat"/>
              <a:ea typeface="Montserrat"/>
              <a:cs typeface="Montserrat"/>
              <a:sym typeface="Montserrat"/>
            </a:endParaRPr>
          </a:p>
          <a:p>
            <a:pPr indent="0" lvl="0" marL="0" rtl="0" algn="ctr">
              <a:spcBef>
                <a:spcPts val="0"/>
              </a:spcBef>
              <a:spcAft>
                <a:spcPts val="0"/>
              </a:spcAft>
              <a:buNone/>
            </a:pPr>
            <a:r>
              <a:t/>
            </a:r>
            <a:endParaRPr>
              <a:solidFill>
                <a:srgbClr val="FFFFFF"/>
              </a:solidFill>
              <a:latin typeface="Montserrat"/>
              <a:ea typeface="Montserrat"/>
              <a:cs typeface="Montserrat"/>
              <a:sym typeface="Montserrat"/>
            </a:endParaRPr>
          </a:p>
          <a:p>
            <a:pPr indent="0" lvl="0" marL="0" rtl="0" algn="ctr">
              <a:spcBef>
                <a:spcPts val="0"/>
              </a:spcBef>
              <a:spcAft>
                <a:spcPts val="0"/>
              </a:spcAft>
              <a:buNone/>
            </a:pPr>
            <a:r>
              <a:rPr lang="en-GB">
                <a:solidFill>
                  <a:srgbClr val="FFFFFF"/>
                </a:solidFill>
                <a:latin typeface="Montserrat"/>
                <a:ea typeface="Montserrat"/>
                <a:cs typeface="Montserrat"/>
                <a:sym typeface="Montserrat"/>
              </a:rPr>
              <a:t>Duration: 1 year to harvest</a:t>
            </a:r>
            <a:endParaRPr>
              <a:solidFill>
                <a:srgbClr val="FFFFFF"/>
              </a:solidFill>
              <a:latin typeface="Montserrat"/>
              <a:ea typeface="Montserrat"/>
              <a:cs typeface="Montserrat"/>
              <a:sym typeface="Montserrat"/>
            </a:endParaRPr>
          </a:p>
          <a:p>
            <a:pPr indent="0" lvl="0" marL="0" rtl="0" algn="ctr">
              <a:spcBef>
                <a:spcPts val="0"/>
              </a:spcBef>
              <a:spcAft>
                <a:spcPts val="0"/>
              </a:spcAft>
              <a:buNone/>
            </a:pPr>
            <a:r>
              <a:t/>
            </a:r>
            <a:endParaRPr>
              <a:solidFill>
                <a:srgbClr val="FFFFFF"/>
              </a:solidFill>
              <a:latin typeface="Montserrat"/>
              <a:ea typeface="Montserrat"/>
              <a:cs typeface="Montserrat"/>
              <a:sym typeface="Montserrat"/>
            </a:endParaRPr>
          </a:p>
          <a:p>
            <a:pPr indent="0" lvl="0" marL="0" rtl="0" algn="ctr">
              <a:spcBef>
                <a:spcPts val="0"/>
              </a:spcBef>
              <a:spcAft>
                <a:spcPts val="0"/>
              </a:spcAft>
              <a:buNone/>
            </a:pPr>
            <a:r>
              <a:t/>
            </a:r>
            <a:endParaRPr>
              <a:solidFill>
                <a:srgbClr val="FFFFFF"/>
              </a:solidFill>
              <a:latin typeface="Montserrat"/>
              <a:ea typeface="Montserrat"/>
              <a:cs typeface="Montserrat"/>
              <a:sym typeface="Montserrat"/>
            </a:endParaRPr>
          </a:p>
        </p:txBody>
      </p:sp>
      <p:sp>
        <p:nvSpPr>
          <p:cNvPr id="109" name="Google Shape;109;p17"/>
          <p:cNvSpPr txBox="1"/>
          <p:nvPr/>
        </p:nvSpPr>
        <p:spPr>
          <a:xfrm>
            <a:off x="9" y="2445975"/>
            <a:ext cx="2067000" cy="5484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GB" sz="1800">
                <a:solidFill>
                  <a:srgbClr val="FFFFFF"/>
                </a:solidFill>
                <a:latin typeface="Montserrat ExtraBold"/>
                <a:ea typeface="Montserrat ExtraBold"/>
                <a:cs typeface="Montserrat ExtraBold"/>
                <a:sym typeface="Montserrat ExtraBold"/>
              </a:rPr>
              <a:t>Seed</a:t>
            </a:r>
            <a:endParaRPr sz="1800">
              <a:solidFill>
                <a:srgbClr val="FFFFFF"/>
              </a:solidFill>
              <a:latin typeface="Montserrat ExtraBold"/>
              <a:ea typeface="Montserrat ExtraBold"/>
              <a:cs typeface="Montserrat ExtraBold"/>
              <a:sym typeface="Montserrat ExtraBold"/>
            </a:endParaRPr>
          </a:p>
        </p:txBody>
      </p:sp>
      <p:sp>
        <p:nvSpPr>
          <p:cNvPr id="110" name="Google Shape;110;p17"/>
          <p:cNvSpPr txBox="1"/>
          <p:nvPr/>
        </p:nvSpPr>
        <p:spPr>
          <a:xfrm>
            <a:off x="9" y="2978475"/>
            <a:ext cx="2067000" cy="1235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a:solidFill>
                  <a:srgbClr val="FFFFFF"/>
                </a:solidFill>
                <a:latin typeface="Montserrat"/>
                <a:ea typeface="Montserrat"/>
                <a:cs typeface="Montserrat"/>
                <a:sym typeface="Montserrat"/>
              </a:rPr>
              <a:t>Day 0 to Week 2</a:t>
            </a:r>
            <a:endParaRPr>
              <a:solidFill>
                <a:srgbClr val="FFFFFF"/>
              </a:solidFill>
              <a:latin typeface="Montserrat"/>
              <a:ea typeface="Montserrat"/>
              <a:cs typeface="Montserrat"/>
              <a:sym typeface="Montserrat"/>
            </a:endParaRPr>
          </a:p>
          <a:p>
            <a:pPr indent="0" lvl="0" marL="0" rtl="0" algn="ctr">
              <a:spcBef>
                <a:spcPts val="0"/>
              </a:spcBef>
              <a:spcAft>
                <a:spcPts val="0"/>
              </a:spcAft>
              <a:buNone/>
            </a:pPr>
            <a:r>
              <a:t/>
            </a:r>
            <a:endParaRPr>
              <a:solidFill>
                <a:srgbClr val="FFFFFF"/>
              </a:solidFill>
              <a:latin typeface="Montserrat"/>
              <a:ea typeface="Montserrat"/>
              <a:cs typeface="Montserrat"/>
              <a:sym typeface="Montserrat"/>
            </a:endParaRPr>
          </a:p>
          <a:p>
            <a:pPr indent="0" lvl="0" marL="0" rtl="0" algn="ctr">
              <a:spcBef>
                <a:spcPts val="0"/>
              </a:spcBef>
              <a:spcAft>
                <a:spcPts val="0"/>
              </a:spcAft>
              <a:buNone/>
            </a:pPr>
            <a:r>
              <a:t/>
            </a:r>
            <a:endParaRPr>
              <a:solidFill>
                <a:srgbClr val="FFFFFF"/>
              </a:solidFill>
              <a:latin typeface="Montserrat"/>
              <a:ea typeface="Montserrat"/>
              <a:cs typeface="Montserrat"/>
              <a:sym typeface="Montserrat"/>
            </a:endParaRPr>
          </a:p>
        </p:txBody>
      </p:sp>
      <p:sp>
        <p:nvSpPr>
          <p:cNvPr id="111" name="Google Shape;111;p17"/>
          <p:cNvSpPr txBox="1"/>
          <p:nvPr/>
        </p:nvSpPr>
        <p:spPr>
          <a:xfrm>
            <a:off x="2226538" y="1601075"/>
            <a:ext cx="2067000" cy="7239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GB" sz="2400">
                <a:solidFill>
                  <a:srgbClr val="FFAB40"/>
                </a:solidFill>
                <a:latin typeface="Montserrat ExtraBold"/>
                <a:ea typeface="Montserrat ExtraBold"/>
                <a:cs typeface="Montserrat ExtraBold"/>
                <a:sym typeface="Montserrat ExtraBold"/>
              </a:rPr>
              <a:t>02</a:t>
            </a:r>
            <a:endParaRPr sz="2400">
              <a:solidFill>
                <a:srgbClr val="FFAB40"/>
              </a:solidFill>
              <a:latin typeface="Montserrat ExtraBold"/>
              <a:ea typeface="Montserrat ExtraBold"/>
              <a:cs typeface="Montserrat ExtraBold"/>
              <a:sym typeface="Montserrat ExtraBold"/>
            </a:endParaRPr>
          </a:p>
        </p:txBody>
      </p:sp>
      <p:sp>
        <p:nvSpPr>
          <p:cNvPr id="112" name="Google Shape;112;p17"/>
          <p:cNvSpPr txBox="1"/>
          <p:nvPr/>
        </p:nvSpPr>
        <p:spPr>
          <a:xfrm>
            <a:off x="6679588" y="1601075"/>
            <a:ext cx="2067000" cy="7239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GB" sz="2400">
                <a:solidFill>
                  <a:srgbClr val="FFAB40"/>
                </a:solidFill>
                <a:latin typeface="Montserrat ExtraBold"/>
                <a:ea typeface="Montserrat ExtraBold"/>
                <a:cs typeface="Montserrat ExtraBold"/>
                <a:sym typeface="Montserrat ExtraBold"/>
              </a:rPr>
              <a:t>04</a:t>
            </a:r>
            <a:endParaRPr sz="2400">
              <a:solidFill>
                <a:srgbClr val="FFAB40"/>
              </a:solidFill>
              <a:latin typeface="Montserrat ExtraBold"/>
              <a:ea typeface="Montserrat ExtraBold"/>
              <a:cs typeface="Montserrat ExtraBold"/>
              <a:sym typeface="Montserrat ExtraBold"/>
            </a:endParaRPr>
          </a:p>
        </p:txBody>
      </p:sp>
      <p:cxnSp>
        <p:nvCxnSpPr>
          <p:cNvPr id="113" name="Google Shape;113;p17"/>
          <p:cNvCxnSpPr/>
          <p:nvPr/>
        </p:nvCxnSpPr>
        <p:spPr>
          <a:xfrm>
            <a:off x="834913" y="2376535"/>
            <a:ext cx="397200" cy="0"/>
          </a:xfrm>
          <a:prstGeom prst="straightConnector1">
            <a:avLst/>
          </a:prstGeom>
          <a:noFill/>
          <a:ln cap="flat" cmpd="sng" w="9525">
            <a:solidFill>
              <a:srgbClr val="FFAB40"/>
            </a:solidFill>
            <a:prstDash val="solid"/>
            <a:round/>
            <a:headEnd len="sm" w="sm" type="none"/>
            <a:tailEnd len="sm" w="sm" type="none"/>
          </a:ln>
          <a:effectLst>
            <a:outerShdw blurRad="57150" rotWithShape="0" algn="bl" dir="5400000" dist="19050">
              <a:srgbClr val="FFFFFF">
                <a:alpha val="49800"/>
              </a:srgbClr>
            </a:outerShdw>
          </a:effectLst>
        </p:spPr>
      </p:cxnSp>
      <p:cxnSp>
        <p:nvCxnSpPr>
          <p:cNvPr id="114" name="Google Shape;114;p17"/>
          <p:cNvCxnSpPr/>
          <p:nvPr/>
        </p:nvCxnSpPr>
        <p:spPr>
          <a:xfrm>
            <a:off x="3061438" y="2376535"/>
            <a:ext cx="397200" cy="0"/>
          </a:xfrm>
          <a:prstGeom prst="straightConnector1">
            <a:avLst/>
          </a:prstGeom>
          <a:noFill/>
          <a:ln cap="flat" cmpd="sng" w="9525">
            <a:solidFill>
              <a:srgbClr val="FFAB40"/>
            </a:solidFill>
            <a:prstDash val="solid"/>
            <a:round/>
            <a:headEnd len="sm" w="sm" type="none"/>
            <a:tailEnd len="sm" w="sm" type="none"/>
          </a:ln>
          <a:effectLst>
            <a:outerShdw blurRad="57150" rotWithShape="0" algn="bl" dir="5400000" dist="19050">
              <a:srgbClr val="FFFFFF">
                <a:alpha val="49800"/>
              </a:srgbClr>
            </a:outerShdw>
          </a:effectLst>
        </p:spPr>
      </p:cxnSp>
      <p:cxnSp>
        <p:nvCxnSpPr>
          <p:cNvPr id="115" name="Google Shape;115;p17"/>
          <p:cNvCxnSpPr/>
          <p:nvPr/>
        </p:nvCxnSpPr>
        <p:spPr>
          <a:xfrm>
            <a:off x="7514488" y="2376535"/>
            <a:ext cx="397200" cy="0"/>
          </a:xfrm>
          <a:prstGeom prst="straightConnector1">
            <a:avLst/>
          </a:prstGeom>
          <a:noFill/>
          <a:ln cap="flat" cmpd="sng" w="9525">
            <a:solidFill>
              <a:srgbClr val="FFAB40"/>
            </a:solidFill>
            <a:prstDash val="solid"/>
            <a:round/>
            <a:headEnd len="sm" w="sm" type="none"/>
            <a:tailEnd len="sm" w="sm" type="none"/>
          </a:ln>
          <a:effectLst>
            <a:outerShdw blurRad="57150" rotWithShape="0" algn="bl" dir="5400000" dist="19050">
              <a:srgbClr val="FFFFFF">
                <a:alpha val="49800"/>
              </a:srgbClr>
            </a:outerShdw>
          </a:effectLst>
        </p:spPr>
      </p:cxnSp>
      <p:sp>
        <p:nvSpPr>
          <p:cNvPr id="116" name="Google Shape;116;p17"/>
          <p:cNvSpPr txBox="1"/>
          <p:nvPr/>
        </p:nvSpPr>
        <p:spPr>
          <a:xfrm>
            <a:off x="349025" y="368975"/>
            <a:ext cx="83031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2800">
                <a:solidFill>
                  <a:schemeClr val="lt1"/>
                </a:solidFill>
                <a:latin typeface="Merriweather"/>
                <a:ea typeface="Merriweather"/>
                <a:cs typeface="Merriweather"/>
                <a:sym typeface="Merriweather"/>
              </a:rPr>
              <a:t>Virtual Apple Tree Growth Cycle</a:t>
            </a:r>
            <a:endParaRPr sz="2800">
              <a:solidFill>
                <a:schemeClr val="lt1"/>
              </a:solidFill>
              <a:latin typeface="Merriweather"/>
              <a:ea typeface="Merriweather"/>
              <a:cs typeface="Merriweather"/>
              <a:sym typeface="Merriweather"/>
            </a:endParaRPr>
          </a:p>
        </p:txBody>
      </p:sp>
      <p:sp>
        <p:nvSpPr>
          <p:cNvPr id="117" name="Google Shape;117;p17"/>
          <p:cNvSpPr txBox="1"/>
          <p:nvPr/>
        </p:nvSpPr>
        <p:spPr>
          <a:xfrm>
            <a:off x="4453066" y="2445950"/>
            <a:ext cx="2067000" cy="5484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GB" sz="1800">
                <a:solidFill>
                  <a:srgbClr val="FFFFFF"/>
                </a:solidFill>
                <a:latin typeface="Montserrat ExtraBold"/>
                <a:ea typeface="Montserrat ExtraBold"/>
                <a:cs typeface="Montserrat ExtraBold"/>
                <a:sym typeface="Montserrat ExtraBold"/>
              </a:rPr>
              <a:t>Small Tree</a:t>
            </a:r>
            <a:endParaRPr sz="1800">
              <a:solidFill>
                <a:srgbClr val="FFFFFF"/>
              </a:solidFill>
              <a:latin typeface="Montserrat ExtraBold"/>
              <a:ea typeface="Montserrat ExtraBold"/>
              <a:cs typeface="Montserrat ExtraBold"/>
              <a:sym typeface="Montserrat ExtraBold"/>
            </a:endParaRPr>
          </a:p>
        </p:txBody>
      </p:sp>
      <p:sp>
        <p:nvSpPr>
          <p:cNvPr id="118" name="Google Shape;118;p17"/>
          <p:cNvSpPr txBox="1"/>
          <p:nvPr/>
        </p:nvSpPr>
        <p:spPr>
          <a:xfrm>
            <a:off x="4453066" y="2978475"/>
            <a:ext cx="2067000" cy="1235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a:solidFill>
                  <a:srgbClr val="FFFFFF"/>
                </a:solidFill>
                <a:latin typeface="Montserrat"/>
                <a:ea typeface="Montserrat"/>
                <a:cs typeface="Montserrat"/>
                <a:sym typeface="Montserrat"/>
              </a:rPr>
              <a:t>Year 2 to Year 6</a:t>
            </a:r>
            <a:endParaRPr>
              <a:solidFill>
                <a:srgbClr val="FFFFFF"/>
              </a:solidFill>
              <a:latin typeface="Montserrat"/>
              <a:ea typeface="Montserrat"/>
              <a:cs typeface="Montserrat"/>
              <a:sym typeface="Montserrat"/>
            </a:endParaRPr>
          </a:p>
          <a:p>
            <a:pPr indent="0" lvl="0" marL="0" rtl="0" algn="ctr">
              <a:spcBef>
                <a:spcPts val="0"/>
              </a:spcBef>
              <a:spcAft>
                <a:spcPts val="0"/>
              </a:spcAft>
              <a:buNone/>
            </a:pPr>
            <a:r>
              <a:t/>
            </a:r>
            <a:endParaRPr>
              <a:solidFill>
                <a:srgbClr val="FFFFFF"/>
              </a:solidFill>
              <a:latin typeface="Montserrat"/>
              <a:ea typeface="Montserrat"/>
              <a:cs typeface="Montserrat"/>
              <a:sym typeface="Montserrat"/>
            </a:endParaRPr>
          </a:p>
          <a:p>
            <a:pPr indent="0" lvl="0" marL="0" rtl="0" algn="ctr">
              <a:spcBef>
                <a:spcPts val="0"/>
              </a:spcBef>
              <a:spcAft>
                <a:spcPts val="0"/>
              </a:spcAft>
              <a:buNone/>
            </a:pPr>
            <a:r>
              <a:rPr lang="en-GB">
                <a:solidFill>
                  <a:srgbClr val="FFFFFF"/>
                </a:solidFill>
                <a:latin typeface="Montserrat"/>
                <a:ea typeface="Montserrat"/>
                <a:cs typeface="Montserrat"/>
                <a:sym typeface="Montserrat"/>
              </a:rPr>
              <a:t>Duration: 4 years</a:t>
            </a:r>
            <a:endParaRPr>
              <a:solidFill>
                <a:srgbClr val="FFFFFF"/>
              </a:solidFill>
              <a:latin typeface="Montserrat"/>
              <a:ea typeface="Montserrat"/>
              <a:cs typeface="Montserrat"/>
              <a:sym typeface="Montserrat"/>
            </a:endParaRPr>
          </a:p>
          <a:p>
            <a:pPr indent="0" lvl="0" marL="0" rtl="0" algn="ctr">
              <a:spcBef>
                <a:spcPts val="0"/>
              </a:spcBef>
              <a:spcAft>
                <a:spcPts val="0"/>
              </a:spcAft>
              <a:buNone/>
            </a:pPr>
            <a:r>
              <a:t/>
            </a:r>
            <a:endParaRPr>
              <a:solidFill>
                <a:srgbClr val="FFFFFF"/>
              </a:solidFill>
              <a:latin typeface="Montserrat"/>
              <a:ea typeface="Montserrat"/>
              <a:cs typeface="Montserrat"/>
              <a:sym typeface="Montserrat"/>
            </a:endParaRPr>
          </a:p>
        </p:txBody>
      </p:sp>
      <p:sp>
        <p:nvSpPr>
          <p:cNvPr id="119" name="Google Shape;119;p17"/>
          <p:cNvSpPr txBox="1"/>
          <p:nvPr/>
        </p:nvSpPr>
        <p:spPr>
          <a:xfrm>
            <a:off x="4453063" y="1601075"/>
            <a:ext cx="2067000" cy="7239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GB" sz="2400">
                <a:solidFill>
                  <a:srgbClr val="FFAB40"/>
                </a:solidFill>
                <a:latin typeface="Montserrat ExtraBold"/>
                <a:ea typeface="Montserrat ExtraBold"/>
                <a:cs typeface="Montserrat ExtraBold"/>
                <a:sym typeface="Montserrat ExtraBold"/>
              </a:rPr>
              <a:t>03</a:t>
            </a:r>
            <a:endParaRPr sz="2400">
              <a:solidFill>
                <a:srgbClr val="FFAB40"/>
              </a:solidFill>
              <a:latin typeface="Montserrat ExtraBold"/>
              <a:ea typeface="Montserrat ExtraBold"/>
              <a:cs typeface="Montserrat ExtraBold"/>
              <a:sym typeface="Montserrat ExtraBold"/>
            </a:endParaRPr>
          </a:p>
        </p:txBody>
      </p:sp>
      <p:cxnSp>
        <p:nvCxnSpPr>
          <p:cNvPr id="120" name="Google Shape;120;p17"/>
          <p:cNvCxnSpPr/>
          <p:nvPr/>
        </p:nvCxnSpPr>
        <p:spPr>
          <a:xfrm>
            <a:off x="5287963" y="2376535"/>
            <a:ext cx="397200" cy="0"/>
          </a:xfrm>
          <a:prstGeom prst="straightConnector1">
            <a:avLst/>
          </a:prstGeom>
          <a:noFill/>
          <a:ln cap="flat" cmpd="sng" w="9525">
            <a:solidFill>
              <a:srgbClr val="FFAB40"/>
            </a:solidFill>
            <a:prstDash val="solid"/>
            <a:round/>
            <a:headEnd len="sm" w="sm" type="none"/>
            <a:tailEnd len="sm" w="sm" type="none"/>
          </a:ln>
          <a:effectLst>
            <a:outerShdw blurRad="57150" rotWithShape="0" algn="bl" dir="5400000" dist="19050">
              <a:srgbClr val="FFFFFF">
                <a:alpha val="49800"/>
              </a:srgbClr>
            </a:outerShdw>
          </a:effectLst>
        </p:spPr>
      </p:cxnSp>
      <p:sp>
        <p:nvSpPr>
          <p:cNvPr id="121" name="Google Shape;121;p17"/>
          <p:cNvSpPr txBox="1"/>
          <p:nvPr/>
        </p:nvSpPr>
        <p:spPr>
          <a:xfrm>
            <a:off x="349025" y="4213575"/>
            <a:ext cx="4974000" cy="710100"/>
          </a:xfrm>
          <a:prstGeom prst="rect">
            <a:avLst/>
          </a:prstGeom>
          <a:noFill/>
          <a:ln>
            <a:noFill/>
          </a:ln>
        </p:spPr>
        <p:txBody>
          <a:bodyPr anchorCtr="0" anchor="t" bIns="91425" lIns="91425" spcFirstLastPara="1" rIns="91425" wrap="square" tIns="91425">
            <a:spAutoFit/>
          </a:bodyPr>
          <a:lstStyle/>
          <a:p>
            <a:pPr indent="-304800" lvl="0" marL="457200" rtl="0" algn="l">
              <a:lnSpc>
                <a:spcPct val="115000"/>
              </a:lnSpc>
              <a:spcBef>
                <a:spcPts val="0"/>
              </a:spcBef>
              <a:spcAft>
                <a:spcPts val="0"/>
              </a:spcAft>
              <a:buClr>
                <a:schemeClr val="lt1"/>
              </a:buClr>
              <a:buSzPts val="1200"/>
              <a:buFont typeface="Roboto"/>
              <a:buChar char="●"/>
            </a:pPr>
            <a:r>
              <a:rPr lang="en-GB" sz="1200">
                <a:solidFill>
                  <a:schemeClr val="lt1"/>
                </a:solidFill>
                <a:latin typeface="Roboto"/>
                <a:ea typeface="Roboto"/>
                <a:cs typeface="Roboto"/>
                <a:sym typeface="Roboto"/>
              </a:rPr>
              <a:t>The tree only grows when it is healthy</a:t>
            </a:r>
            <a:endParaRPr sz="1200">
              <a:solidFill>
                <a:schemeClr val="lt1"/>
              </a:solidFill>
              <a:latin typeface="Roboto"/>
              <a:ea typeface="Roboto"/>
              <a:cs typeface="Roboto"/>
              <a:sym typeface="Roboto"/>
            </a:endParaRPr>
          </a:p>
          <a:p>
            <a:pPr indent="-304800" lvl="0" marL="457200" rtl="0" algn="l">
              <a:lnSpc>
                <a:spcPct val="115000"/>
              </a:lnSpc>
              <a:spcBef>
                <a:spcPts val="1000"/>
              </a:spcBef>
              <a:spcAft>
                <a:spcPts val="1000"/>
              </a:spcAft>
              <a:buClr>
                <a:schemeClr val="lt1"/>
              </a:buClr>
              <a:buSzPts val="1200"/>
              <a:buFont typeface="Roboto"/>
              <a:buChar char="●"/>
            </a:pPr>
            <a:r>
              <a:rPr lang="en-GB" sz="1200">
                <a:solidFill>
                  <a:schemeClr val="lt1"/>
                </a:solidFill>
                <a:latin typeface="Roboto"/>
                <a:ea typeface="Roboto"/>
                <a:cs typeface="Roboto"/>
                <a:sym typeface="Roboto"/>
              </a:rPr>
              <a:t>Growth is calculated at</a:t>
            </a:r>
            <a:r>
              <a:rPr lang="en-GB" sz="1200">
                <a:solidFill>
                  <a:schemeClr val="lt1"/>
                </a:solidFill>
                <a:latin typeface="Roboto"/>
                <a:ea typeface="Roboto"/>
                <a:cs typeface="Roboto"/>
                <a:sym typeface="Roboto"/>
              </a:rPr>
              <a:t> 0.036% per day growth, 100% at year 7</a:t>
            </a:r>
            <a:endParaRPr sz="1500">
              <a:solidFill>
                <a:schemeClr val="lt1"/>
              </a:solidFill>
              <a:latin typeface="Roboto"/>
              <a:ea typeface="Roboto"/>
              <a:cs typeface="Roboto"/>
              <a:sym typeface="Robo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18"/>
          <p:cNvSpPr txBox="1"/>
          <p:nvPr>
            <p:ph idx="1" type="body"/>
          </p:nvPr>
        </p:nvSpPr>
        <p:spPr>
          <a:xfrm>
            <a:off x="319350" y="3045275"/>
            <a:ext cx="4198800" cy="1923600"/>
          </a:xfrm>
          <a:prstGeom prst="rect">
            <a:avLst/>
          </a:prstGeom>
        </p:spPr>
        <p:txBody>
          <a:bodyPr anchorCtr="0" anchor="t" bIns="91425" lIns="91425" spcFirstLastPara="1" rIns="91425" wrap="square" tIns="91425">
            <a:normAutofit/>
          </a:bodyPr>
          <a:lstStyle/>
          <a:p>
            <a:pPr indent="0" lvl="0" marL="0" rtl="0" algn="l">
              <a:spcBef>
                <a:spcPts val="1600"/>
              </a:spcBef>
              <a:spcAft>
                <a:spcPts val="0"/>
              </a:spcAft>
              <a:buNone/>
            </a:pPr>
            <a:r>
              <a:rPr b="1" lang="en-GB" sz="1400">
                <a:solidFill>
                  <a:srgbClr val="434343"/>
                </a:solidFill>
              </a:rPr>
              <a:t>Fertilisation (N)</a:t>
            </a:r>
            <a:endParaRPr sz="1100">
              <a:solidFill>
                <a:srgbClr val="000000"/>
              </a:solidFill>
            </a:endParaRPr>
          </a:p>
          <a:p>
            <a:pPr indent="-298450" lvl="0" marL="457200" rtl="0" algn="l">
              <a:spcBef>
                <a:spcPts val="400"/>
              </a:spcBef>
              <a:spcAft>
                <a:spcPts val="0"/>
              </a:spcAft>
              <a:buClr>
                <a:srgbClr val="000000"/>
              </a:buClr>
              <a:buSzPts val="1100"/>
              <a:buChar char="●"/>
            </a:pPr>
            <a:r>
              <a:rPr lang="en-GB" sz="1100">
                <a:solidFill>
                  <a:srgbClr val="000000"/>
                </a:solidFill>
              </a:rPr>
              <a:t>Based on fertilising the plant once per year</a:t>
            </a:r>
            <a:endParaRPr sz="1100">
              <a:solidFill>
                <a:srgbClr val="000000"/>
              </a:solidFill>
            </a:endParaRPr>
          </a:p>
          <a:p>
            <a:pPr indent="-298450" lvl="0" marL="457200" rtl="0" algn="l">
              <a:spcBef>
                <a:spcPts val="1000"/>
              </a:spcBef>
              <a:spcAft>
                <a:spcPts val="0"/>
              </a:spcAft>
              <a:buClr>
                <a:srgbClr val="000000"/>
              </a:buClr>
              <a:buSzPts val="1100"/>
              <a:buChar char="●"/>
            </a:pPr>
            <a:r>
              <a:rPr lang="en-GB" sz="1100">
                <a:solidFill>
                  <a:srgbClr val="000000"/>
                </a:solidFill>
              </a:rPr>
              <a:t>Fertilising the tree will increase the nutrient level by 50%</a:t>
            </a:r>
            <a:endParaRPr sz="1100">
              <a:solidFill>
                <a:srgbClr val="000000"/>
              </a:solidFill>
            </a:endParaRPr>
          </a:p>
          <a:p>
            <a:pPr indent="-298450" lvl="0" marL="457200" rtl="0" algn="l">
              <a:spcBef>
                <a:spcPts val="1000"/>
              </a:spcBef>
              <a:spcAft>
                <a:spcPts val="1000"/>
              </a:spcAft>
              <a:buClr>
                <a:srgbClr val="000000"/>
              </a:buClr>
              <a:buSzPts val="1100"/>
              <a:buChar char="●"/>
            </a:pPr>
            <a:r>
              <a:rPr lang="en-GB" sz="1100">
                <a:solidFill>
                  <a:srgbClr val="000000"/>
                </a:solidFill>
              </a:rPr>
              <a:t>Nutrients level decreases by 50% per year</a:t>
            </a:r>
            <a:endParaRPr sz="1100">
              <a:solidFill>
                <a:srgbClr val="000000"/>
              </a:solidFill>
            </a:endParaRPr>
          </a:p>
        </p:txBody>
      </p:sp>
      <p:sp>
        <p:nvSpPr>
          <p:cNvPr id="127" name="Google Shape;127;p18"/>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Fertilisation and Irrigation</a:t>
            </a:r>
            <a:endParaRPr/>
          </a:p>
        </p:txBody>
      </p:sp>
      <p:sp>
        <p:nvSpPr>
          <p:cNvPr id="128" name="Google Shape;128;p18"/>
          <p:cNvSpPr txBox="1"/>
          <p:nvPr>
            <p:ph idx="2" type="body"/>
          </p:nvPr>
        </p:nvSpPr>
        <p:spPr>
          <a:xfrm>
            <a:off x="4816800" y="3004475"/>
            <a:ext cx="3999900" cy="2005200"/>
          </a:xfrm>
          <a:prstGeom prst="rect">
            <a:avLst/>
          </a:prstGeom>
        </p:spPr>
        <p:txBody>
          <a:bodyPr anchorCtr="0" anchor="t" bIns="91425" lIns="91425" spcFirstLastPara="1" rIns="91425" wrap="square" tIns="91425">
            <a:normAutofit/>
          </a:bodyPr>
          <a:lstStyle/>
          <a:p>
            <a:pPr indent="0" lvl="0" marL="0" rtl="0" algn="l">
              <a:spcBef>
                <a:spcPts val="1600"/>
              </a:spcBef>
              <a:spcAft>
                <a:spcPts val="0"/>
              </a:spcAft>
              <a:buNone/>
            </a:pPr>
            <a:r>
              <a:rPr b="1" lang="en-GB" sz="1400">
                <a:solidFill>
                  <a:srgbClr val="434343"/>
                </a:solidFill>
              </a:rPr>
              <a:t>Irrigation (W)</a:t>
            </a:r>
            <a:endParaRPr sz="1100">
              <a:solidFill>
                <a:srgbClr val="000000"/>
              </a:solidFill>
            </a:endParaRPr>
          </a:p>
          <a:p>
            <a:pPr indent="-298450" lvl="0" marL="457200" rtl="0" algn="l">
              <a:spcBef>
                <a:spcPts val="400"/>
              </a:spcBef>
              <a:spcAft>
                <a:spcPts val="0"/>
              </a:spcAft>
              <a:buClr>
                <a:srgbClr val="000000"/>
              </a:buClr>
              <a:buSzPts val="1100"/>
              <a:buChar char="●"/>
            </a:pPr>
            <a:r>
              <a:rPr lang="en-GB" sz="1100">
                <a:solidFill>
                  <a:srgbClr val="000000"/>
                </a:solidFill>
              </a:rPr>
              <a:t>Based on watering the plant once every 7 - 10 days</a:t>
            </a:r>
            <a:endParaRPr sz="1100">
              <a:solidFill>
                <a:srgbClr val="000000"/>
              </a:solidFill>
            </a:endParaRPr>
          </a:p>
          <a:p>
            <a:pPr indent="-298450" lvl="0" marL="457200" rtl="0" algn="l">
              <a:spcBef>
                <a:spcPts val="1000"/>
              </a:spcBef>
              <a:spcAft>
                <a:spcPts val="0"/>
              </a:spcAft>
              <a:buClr>
                <a:srgbClr val="000000"/>
              </a:buClr>
              <a:buSzPts val="1100"/>
              <a:buChar char="●"/>
            </a:pPr>
            <a:r>
              <a:rPr lang="en-GB" sz="1100">
                <a:solidFill>
                  <a:srgbClr val="000000"/>
                </a:solidFill>
              </a:rPr>
              <a:t>Watering the tree will increase the water level by 50%</a:t>
            </a:r>
            <a:endParaRPr sz="1100">
              <a:solidFill>
                <a:srgbClr val="000000"/>
              </a:solidFill>
            </a:endParaRPr>
          </a:p>
          <a:p>
            <a:pPr indent="-298450" lvl="0" marL="457200" rtl="0" algn="l">
              <a:spcBef>
                <a:spcPts val="1000"/>
              </a:spcBef>
              <a:spcAft>
                <a:spcPts val="1000"/>
              </a:spcAft>
              <a:buClr>
                <a:srgbClr val="000000"/>
              </a:buClr>
              <a:buSzPts val="1100"/>
              <a:buChar char="●"/>
            </a:pPr>
            <a:r>
              <a:rPr lang="en-GB" sz="1100">
                <a:solidFill>
                  <a:srgbClr val="000000"/>
                </a:solidFill>
              </a:rPr>
              <a:t>Water level decreases 5% per day</a:t>
            </a:r>
            <a:endParaRPr/>
          </a:p>
        </p:txBody>
      </p:sp>
      <p:sp>
        <p:nvSpPr>
          <p:cNvPr id="129" name="Google Shape;129;p18"/>
          <p:cNvSpPr txBox="1"/>
          <p:nvPr/>
        </p:nvSpPr>
        <p:spPr>
          <a:xfrm>
            <a:off x="4816800" y="1682550"/>
            <a:ext cx="3999900" cy="995400"/>
          </a:xfrm>
          <a:prstGeom prst="rect">
            <a:avLst/>
          </a:prstGeom>
          <a:noFill/>
          <a:ln>
            <a:noFill/>
          </a:ln>
        </p:spPr>
        <p:txBody>
          <a:bodyPr anchorCtr="0" anchor="t" bIns="91425" lIns="91425" spcFirstLastPara="1" rIns="91425" wrap="square" tIns="91425">
            <a:spAutoFit/>
          </a:bodyPr>
          <a:lstStyle/>
          <a:p>
            <a:pPr indent="-298450" lvl="0" marL="457200" rtl="0" algn="l">
              <a:lnSpc>
                <a:spcPct val="100000"/>
              </a:lnSpc>
              <a:spcBef>
                <a:spcPts val="0"/>
              </a:spcBef>
              <a:spcAft>
                <a:spcPts val="0"/>
              </a:spcAft>
              <a:buSzPts val="1100"/>
              <a:buFont typeface="Roboto"/>
              <a:buChar char="-"/>
            </a:pPr>
            <a:r>
              <a:rPr lang="en-GB" sz="1100">
                <a:latin typeface="Roboto"/>
                <a:ea typeface="Roboto"/>
                <a:cs typeface="Roboto"/>
                <a:sym typeface="Roboto"/>
              </a:rPr>
              <a:t>0% -  50% lack of nutrients / water</a:t>
            </a:r>
            <a:endParaRPr sz="1100">
              <a:latin typeface="Roboto"/>
              <a:ea typeface="Roboto"/>
              <a:cs typeface="Roboto"/>
              <a:sym typeface="Roboto"/>
            </a:endParaRPr>
          </a:p>
          <a:p>
            <a:pPr indent="-298450" lvl="0" marL="457200" rtl="0" algn="l">
              <a:lnSpc>
                <a:spcPct val="100000"/>
              </a:lnSpc>
              <a:spcBef>
                <a:spcPts val="1000"/>
              </a:spcBef>
              <a:spcAft>
                <a:spcPts val="0"/>
              </a:spcAft>
              <a:buSzPts val="1100"/>
              <a:buFont typeface="Roboto"/>
              <a:buChar char="-"/>
            </a:pPr>
            <a:r>
              <a:rPr lang="en-GB" sz="1100">
                <a:latin typeface="Roboto"/>
                <a:ea typeface="Roboto"/>
                <a:cs typeface="Roboto"/>
                <a:sym typeface="Roboto"/>
              </a:rPr>
              <a:t>50% - 100% healthy nutrients / water level</a:t>
            </a:r>
            <a:endParaRPr sz="1100">
              <a:latin typeface="Roboto"/>
              <a:ea typeface="Roboto"/>
              <a:cs typeface="Roboto"/>
              <a:sym typeface="Roboto"/>
            </a:endParaRPr>
          </a:p>
          <a:p>
            <a:pPr indent="-317500" lvl="0" marL="457200" rtl="0" algn="l">
              <a:lnSpc>
                <a:spcPct val="100000"/>
              </a:lnSpc>
              <a:spcBef>
                <a:spcPts val="1000"/>
              </a:spcBef>
              <a:spcAft>
                <a:spcPts val="1000"/>
              </a:spcAft>
              <a:buSzPts val="1400"/>
              <a:buFont typeface="Roboto"/>
              <a:buChar char="-"/>
            </a:pPr>
            <a:r>
              <a:rPr lang="en-GB" sz="1100">
                <a:latin typeface="Roboto"/>
                <a:ea typeface="Roboto"/>
                <a:cs typeface="Roboto"/>
                <a:sym typeface="Roboto"/>
              </a:rPr>
              <a:t>100% - </a:t>
            </a:r>
            <a:r>
              <a:rPr lang="en-GB">
                <a:latin typeface="Roboto"/>
                <a:ea typeface="Roboto"/>
                <a:cs typeface="Roboto"/>
                <a:sym typeface="Roboto"/>
              </a:rPr>
              <a:t>∞</a:t>
            </a:r>
            <a:r>
              <a:rPr lang="en-GB" sz="1200">
                <a:latin typeface="Roboto"/>
                <a:ea typeface="Roboto"/>
                <a:cs typeface="Roboto"/>
                <a:sym typeface="Roboto"/>
              </a:rPr>
              <a:t>%</a:t>
            </a:r>
            <a:r>
              <a:rPr lang="en-GB" sz="1100">
                <a:latin typeface="Roboto"/>
                <a:ea typeface="Roboto"/>
                <a:cs typeface="Roboto"/>
                <a:sym typeface="Roboto"/>
              </a:rPr>
              <a:t> too much nutrients / water</a:t>
            </a:r>
            <a:endParaRPr>
              <a:latin typeface="Roboto"/>
              <a:ea typeface="Roboto"/>
              <a:cs typeface="Roboto"/>
              <a:sym typeface="Roboto"/>
            </a:endParaRPr>
          </a:p>
        </p:txBody>
      </p:sp>
      <p:sp>
        <p:nvSpPr>
          <p:cNvPr id="130" name="Google Shape;130;p18"/>
          <p:cNvSpPr txBox="1"/>
          <p:nvPr>
            <p:ph idx="1" type="body"/>
          </p:nvPr>
        </p:nvSpPr>
        <p:spPr>
          <a:xfrm>
            <a:off x="311725" y="1398450"/>
            <a:ext cx="4596900" cy="1878300"/>
          </a:xfrm>
          <a:prstGeom prst="rect">
            <a:avLst/>
          </a:prstGeom>
        </p:spPr>
        <p:txBody>
          <a:bodyPr anchorCtr="0" anchor="t" bIns="91425" lIns="91425" spcFirstLastPara="1" rIns="91425" wrap="square" tIns="91425">
            <a:normAutofit/>
          </a:bodyPr>
          <a:lstStyle/>
          <a:p>
            <a:pPr indent="0" lvl="0" marL="0" rtl="0" algn="l">
              <a:spcBef>
                <a:spcPts val="1600"/>
              </a:spcBef>
              <a:spcAft>
                <a:spcPts val="0"/>
              </a:spcAft>
              <a:buNone/>
            </a:pPr>
            <a:r>
              <a:rPr b="1" lang="en-GB" sz="1400">
                <a:solidFill>
                  <a:srgbClr val="434343"/>
                </a:solidFill>
              </a:rPr>
              <a:t>Common</a:t>
            </a:r>
            <a:endParaRPr sz="1400">
              <a:solidFill>
                <a:srgbClr val="000000"/>
              </a:solidFill>
            </a:endParaRPr>
          </a:p>
          <a:p>
            <a:pPr indent="-300933" lvl="0" marL="457200" rtl="0" algn="l">
              <a:spcBef>
                <a:spcPts val="400"/>
              </a:spcBef>
              <a:spcAft>
                <a:spcPts val="0"/>
              </a:spcAft>
              <a:buClr>
                <a:srgbClr val="000000"/>
              </a:buClr>
              <a:buSzPts val="1139"/>
              <a:buChar char="●"/>
            </a:pPr>
            <a:r>
              <a:rPr lang="en-GB" sz="1139">
                <a:solidFill>
                  <a:srgbClr val="000000"/>
                </a:solidFill>
              </a:rPr>
              <a:t>Nutrient (N) and water (W) levels are recorded as percentages</a:t>
            </a:r>
            <a:endParaRPr sz="1139">
              <a:solidFill>
                <a:srgbClr val="000000"/>
              </a:solidFill>
            </a:endParaRPr>
          </a:p>
          <a:p>
            <a:pPr indent="-300933" lvl="0" marL="457200" rtl="0" algn="l">
              <a:spcBef>
                <a:spcPts val="1000"/>
              </a:spcBef>
              <a:spcAft>
                <a:spcPts val="1000"/>
              </a:spcAft>
              <a:buClr>
                <a:srgbClr val="000000"/>
              </a:buClr>
              <a:buSzPts val="1139"/>
              <a:buChar char="●"/>
            </a:pPr>
            <a:r>
              <a:rPr lang="en-GB" sz="1139">
                <a:solidFill>
                  <a:srgbClr val="000000"/>
                </a:solidFill>
              </a:rPr>
              <a:t>The plant starts with 50% water and nutrient level when planted</a:t>
            </a:r>
            <a:endParaRPr sz="1139">
              <a:solidFill>
                <a:srgbClr val="000000"/>
              </a:solidFill>
            </a:endParaRPr>
          </a:p>
        </p:txBody>
      </p:sp>
      <p:cxnSp>
        <p:nvCxnSpPr>
          <p:cNvPr id="131" name="Google Shape;131;p18"/>
          <p:cNvCxnSpPr/>
          <p:nvPr/>
        </p:nvCxnSpPr>
        <p:spPr>
          <a:xfrm>
            <a:off x="319350" y="2877700"/>
            <a:ext cx="85053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19"/>
          <p:cNvSpPr txBox="1"/>
          <p:nvPr>
            <p:ph idx="1" type="body"/>
          </p:nvPr>
        </p:nvSpPr>
        <p:spPr>
          <a:xfrm>
            <a:off x="311700" y="1481325"/>
            <a:ext cx="4166100" cy="3076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GB" sz="1400">
                <a:solidFill>
                  <a:srgbClr val="434343"/>
                </a:solidFill>
              </a:rPr>
              <a:t>Rainfall</a:t>
            </a:r>
            <a:endParaRPr b="1" sz="1400">
              <a:solidFill>
                <a:srgbClr val="434343"/>
              </a:solidFill>
            </a:endParaRPr>
          </a:p>
          <a:p>
            <a:pPr indent="-311150" lvl="0" marL="457200" rtl="0" algn="l">
              <a:spcBef>
                <a:spcPts val="1200"/>
              </a:spcBef>
              <a:spcAft>
                <a:spcPts val="0"/>
              </a:spcAft>
              <a:buClr>
                <a:srgbClr val="434343"/>
              </a:buClr>
              <a:buSzPts val="1300"/>
              <a:buChar char="●"/>
            </a:pPr>
            <a:r>
              <a:rPr lang="en-GB">
                <a:solidFill>
                  <a:srgbClr val="434343"/>
                </a:solidFill>
              </a:rPr>
              <a:t>Rain waters the plant</a:t>
            </a:r>
            <a:endParaRPr>
              <a:solidFill>
                <a:srgbClr val="434343"/>
              </a:solidFill>
            </a:endParaRPr>
          </a:p>
          <a:p>
            <a:pPr indent="-311150" lvl="0" marL="457200" rtl="0" algn="l">
              <a:spcBef>
                <a:spcPts val="1000"/>
              </a:spcBef>
              <a:spcAft>
                <a:spcPts val="0"/>
              </a:spcAft>
              <a:buClr>
                <a:srgbClr val="434343"/>
              </a:buClr>
              <a:buSzPts val="1300"/>
              <a:buChar char="●"/>
            </a:pPr>
            <a:r>
              <a:rPr lang="en-GB">
                <a:solidFill>
                  <a:srgbClr val="434343"/>
                </a:solidFill>
              </a:rPr>
              <a:t>Affects the rate the plant water level decreases</a:t>
            </a:r>
            <a:endParaRPr>
              <a:solidFill>
                <a:srgbClr val="434343"/>
              </a:solidFill>
            </a:endParaRPr>
          </a:p>
          <a:p>
            <a:pPr indent="-304800" lvl="1" marL="914400" rtl="0" algn="l">
              <a:spcBef>
                <a:spcPts val="1000"/>
              </a:spcBef>
              <a:spcAft>
                <a:spcPts val="0"/>
              </a:spcAft>
              <a:buClr>
                <a:srgbClr val="434343"/>
              </a:buClr>
              <a:buSzPts val="1200"/>
              <a:buChar char="○"/>
            </a:pPr>
            <a:r>
              <a:rPr lang="en-GB" sz="1200">
                <a:solidFill>
                  <a:srgbClr val="434343"/>
                </a:solidFill>
              </a:rPr>
              <a:t>More rainfall =&gt; slower decrease</a:t>
            </a:r>
            <a:br>
              <a:rPr lang="en-GB" sz="1200">
                <a:solidFill>
                  <a:srgbClr val="434343"/>
                </a:solidFill>
              </a:rPr>
            </a:br>
            <a:r>
              <a:rPr lang="en-GB" sz="1200">
                <a:solidFill>
                  <a:srgbClr val="434343"/>
                </a:solidFill>
              </a:rPr>
              <a:t>E.g weekly rainfall of 2.5cm will </a:t>
            </a:r>
            <a:r>
              <a:rPr lang="en-GB" sz="1200">
                <a:solidFill>
                  <a:srgbClr val="434343"/>
                </a:solidFill>
              </a:rPr>
              <a:t>halve the</a:t>
            </a:r>
            <a:r>
              <a:rPr lang="en-GB" sz="1200">
                <a:solidFill>
                  <a:srgbClr val="434343"/>
                </a:solidFill>
              </a:rPr>
              <a:t> rate of decrease</a:t>
            </a:r>
            <a:endParaRPr sz="1200">
              <a:solidFill>
                <a:srgbClr val="434343"/>
              </a:solidFill>
            </a:endParaRPr>
          </a:p>
          <a:p>
            <a:pPr indent="-311150" lvl="0" marL="457200" rtl="0" algn="l">
              <a:spcBef>
                <a:spcPts val="1000"/>
              </a:spcBef>
              <a:spcAft>
                <a:spcPts val="0"/>
              </a:spcAft>
              <a:buClr>
                <a:srgbClr val="434343"/>
              </a:buClr>
              <a:buSzPts val="1300"/>
              <a:buChar char="●"/>
            </a:pPr>
            <a:r>
              <a:rPr lang="en-GB">
                <a:solidFill>
                  <a:srgbClr val="434343"/>
                </a:solidFill>
              </a:rPr>
              <a:t>Used to make </a:t>
            </a:r>
            <a:r>
              <a:rPr lang="en-GB">
                <a:solidFill>
                  <a:srgbClr val="434343"/>
                </a:solidFill>
              </a:rPr>
              <a:t>recommendations to the player</a:t>
            </a:r>
            <a:endParaRPr>
              <a:solidFill>
                <a:srgbClr val="434343"/>
              </a:solidFill>
            </a:endParaRPr>
          </a:p>
          <a:p>
            <a:pPr indent="-304800" lvl="1" marL="914400" rtl="0" algn="l">
              <a:spcBef>
                <a:spcPts val="1000"/>
              </a:spcBef>
              <a:spcAft>
                <a:spcPts val="1000"/>
              </a:spcAft>
              <a:buClr>
                <a:srgbClr val="434343"/>
              </a:buClr>
              <a:buSzPts val="1200"/>
              <a:buChar char="○"/>
            </a:pPr>
            <a:r>
              <a:rPr lang="en-GB" sz="1200">
                <a:solidFill>
                  <a:srgbClr val="434343"/>
                </a:solidFill>
              </a:rPr>
              <a:t>E.g discourages the player to water the tree when there is heavy rainfall</a:t>
            </a:r>
            <a:endParaRPr sz="1200">
              <a:solidFill>
                <a:srgbClr val="434343"/>
              </a:solidFill>
            </a:endParaRPr>
          </a:p>
        </p:txBody>
      </p:sp>
      <p:sp>
        <p:nvSpPr>
          <p:cNvPr id="137" name="Google Shape;137;p19"/>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Use of IoT Data</a:t>
            </a:r>
            <a:endParaRPr/>
          </a:p>
        </p:txBody>
      </p:sp>
      <p:sp>
        <p:nvSpPr>
          <p:cNvPr id="138" name="Google Shape;138;p19"/>
          <p:cNvSpPr txBox="1"/>
          <p:nvPr>
            <p:ph idx="1" type="body"/>
          </p:nvPr>
        </p:nvSpPr>
        <p:spPr>
          <a:xfrm>
            <a:off x="4666225" y="1481325"/>
            <a:ext cx="4166100" cy="3076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GB" sz="1400">
                <a:solidFill>
                  <a:srgbClr val="434343"/>
                </a:solidFill>
              </a:rPr>
              <a:t>Sunlight &amp; Temperature</a:t>
            </a:r>
            <a:endParaRPr b="1" sz="1400">
              <a:solidFill>
                <a:srgbClr val="434343"/>
              </a:solidFill>
            </a:endParaRPr>
          </a:p>
          <a:p>
            <a:pPr indent="-311150" lvl="0" marL="457200" rtl="0" algn="l">
              <a:spcBef>
                <a:spcPts val="1200"/>
              </a:spcBef>
              <a:spcAft>
                <a:spcPts val="0"/>
              </a:spcAft>
              <a:buClr>
                <a:srgbClr val="434343"/>
              </a:buClr>
              <a:buSzPts val="1300"/>
              <a:buChar char="●"/>
            </a:pPr>
            <a:r>
              <a:rPr lang="en-GB">
                <a:solidFill>
                  <a:srgbClr val="434343"/>
                </a:solidFill>
              </a:rPr>
              <a:t>Sunlight and higher temperatures removes water from the soil</a:t>
            </a:r>
            <a:endParaRPr>
              <a:solidFill>
                <a:srgbClr val="434343"/>
              </a:solidFill>
            </a:endParaRPr>
          </a:p>
          <a:p>
            <a:pPr indent="-311150" lvl="0" marL="457200" rtl="0" algn="l">
              <a:spcBef>
                <a:spcPts val="1000"/>
              </a:spcBef>
              <a:spcAft>
                <a:spcPts val="0"/>
              </a:spcAft>
              <a:buClr>
                <a:srgbClr val="434343"/>
              </a:buClr>
              <a:buSzPts val="1300"/>
              <a:buChar char="●"/>
            </a:pPr>
            <a:r>
              <a:rPr lang="en-GB">
                <a:solidFill>
                  <a:srgbClr val="434343"/>
                </a:solidFill>
              </a:rPr>
              <a:t>Affects the rate the plant water level decreases</a:t>
            </a:r>
            <a:endParaRPr>
              <a:solidFill>
                <a:srgbClr val="434343"/>
              </a:solidFill>
            </a:endParaRPr>
          </a:p>
          <a:p>
            <a:pPr indent="-304800" lvl="1" marL="914400" rtl="0" algn="l">
              <a:spcBef>
                <a:spcPts val="1000"/>
              </a:spcBef>
              <a:spcAft>
                <a:spcPts val="1000"/>
              </a:spcAft>
              <a:buClr>
                <a:srgbClr val="434343"/>
              </a:buClr>
              <a:buSzPts val="1200"/>
              <a:buChar char="○"/>
            </a:pPr>
            <a:r>
              <a:rPr lang="en-GB" sz="1200">
                <a:solidFill>
                  <a:srgbClr val="434343"/>
                </a:solidFill>
              </a:rPr>
              <a:t>Increased </a:t>
            </a:r>
            <a:r>
              <a:rPr lang="en-GB" sz="1200">
                <a:solidFill>
                  <a:srgbClr val="434343"/>
                </a:solidFill>
              </a:rPr>
              <a:t>sunlight and/or </a:t>
            </a:r>
            <a:br>
              <a:rPr lang="en-GB" sz="1200">
                <a:solidFill>
                  <a:srgbClr val="434343"/>
                </a:solidFill>
              </a:rPr>
            </a:br>
            <a:r>
              <a:rPr lang="en-GB" sz="1200">
                <a:solidFill>
                  <a:srgbClr val="434343"/>
                </a:solidFill>
              </a:rPr>
              <a:t>higher temperature =&gt; faster decrease</a:t>
            </a:r>
            <a:endParaRPr sz="1200">
              <a:solidFill>
                <a:srgbClr val="434343"/>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0"/>
          <p:cNvSpPr txBox="1"/>
          <p:nvPr>
            <p:ph idx="1" type="body"/>
          </p:nvPr>
        </p:nvSpPr>
        <p:spPr>
          <a:xfrm>
            <a:off x="311725" y="1355175"/>
            <a:ext cx="4434600" cy="352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1400">
                <a:solidFill>
                  <a:srgbClr val="000000"/>
                </a:solidFill>
              </a:rPr>
              <a:t>Plant’s Health Status</a:t>
            </a:r>
            <a:endParaRPr sz="1400">
              <a:solidFill>
                <a:srgbClr val="000000"/>
              </a:solidFill>
            </a:endParaRPr>
          </a:p>
          <a:p>
            <a:pPr indent="-298450" lvl="0" marL="457200" rtl="0" algn="l">
              <a:spcBef>
                <a:spcPts val="1000"/>
              </a:spcBef>
              <a:spcAft>
                <a:spcPts val="0"/>
              </a:spcAft>
              <a:buClr>
                <a:srgbClr val="000000"/>
              </a:buClr>
              <a:buSzPts val="1100"/>
              <a:buChar char="●"/>
            </a:pPr>
            <a:r>
              <a:rPr lang="en-GB" sz="1100">
                <a:solidFill>
                  <a:srgbClr val="000000"/>
                </a:solidFill>
              </a:rPr>
              <a:t>Healthy</a:t>
            </a:r>
            <a:r>
              <a:rPr lang="en-GB" sz="1100">
                <a:solidFill>
                  <a:srgbClr val="000000"/>
                </a:solidFill>
              </a:rPr>
              <a:t> →</a:t>
            </a:r>
            <a:r>
              <a:rPr lang="en-GB" sz="1100">
                <a:solidFill>
                  <a:srgbClr val="000000"/>
                </a:solidFill>
              </a:rPr>
              <a:t>  When Nutrient (N) and Water (W) levels in the range of 50 - 100%</a:t>
            </a:r>
            <a:endParaRPr sz="1100">
              <a:solidFill>
                <a:srgbClr val="000000"/>
              </a:solidFill>
            </a:endParaRPr>
          </a:p>
          <a:p>
            <a:pPr indent="-298450" lvl="1" marL="914400" rtl="0" algn="l">
              <a:spcBef>
                <a:spcPts val="1000"/>
              </a:spcBef>
              <a:spcAft>
                <a:spcPts val="0"/>
              </a:spcAft>
              <a:buClr>
                <a:srgbClr val="000000"/>
              </a:buClr>
              <a:buSzPts val="1100"/>
              <a:buChar char="○"/>
            </a:pPr>
            <a:r>
              <a:rPr lang="en-GB" sz="1100">
                <a:solidFill>
                  <a:srgbClr val="000000"/>
                </a:solidFill>
              </a:rPr>
              <a:t>i.e.</a:t>
            </a:r>
            <a:r>
              <a:rPr lang="en-GB" sz="1100">
                <a:solidFill>
                  <a:srgbClr val="000000"/>
                </a:solidFill>
              </a:rPr>
              <a:t> (N </a:t>
            </a:r>
            <a:r>
              <a:rPr lang="en-GB">
                <a:solidFill>
                  <a:srgbClr val="000000"/>
                </a:solidFill>
              </a:rPr>
              <a:t>&amp;</a:t>
            </a:r>
            <a:r>
              <a:rPr lang="en-GB" sz="1100">
                <a:solidFill>
                  <a:srgbClr val="000000"/>
                </a:solidFill>
              </a:rPr>
              <a:t> W) &gt;= 50% &amp; (N </a:t>
            </a:r>
            <a:r>
              <a:rPr lang="en-GB">
                <a:solidFill>
                  <a:srgbClr val="000000"/>
                </a:solidFill>
              </a:rPr>
              <a:t>&amp;</a:t>
            </a:r>
            <a:r>
              <a:rPr lang="en-GB" sz="1100">
                <a:solidFill>
                  <a:srgbClr val="000000"/>
                </a:solidFill>
              </a:rPr>
              <a:t> W) &lt;= 100%</a:t>
            </a:r>
            <a:endParaRPr sz="1100">
              <a:solidFill>
                <a:srgbClr val="000000"/>
              </a:solidFill>
            </a:endParaRPr>
          </a:p>
          <a:p>
            <a:pPr indent="-298450" lvl="0" marL="457200" rtl="0" algn="l">
              <a:spcBef>
                <a:spcPts val="1000"/>
              </a:spcBef>
              <a:spcAft>
                <a:spcPts val="0"/>
              </a:spcAft>
              <a:buClr>
                <a:srgbClr val="000000"/>
              </a:buClr>
              <a:buSzPts val="1100"/>
              <a:buChar char="●"/>
            </a:pPr>
            <a:r>
              <a:rPr lang="en-GB" sz="1100">
                <a:solidFill>
                  <a:srgbClr val="000000"/>
                </a:solidFill>
              </a:rPr>
              <a:t>Unhealthy→ </a:t>
            </a:r>
            <a:r>
              <a:rPr lang="en-GB" sz="1100">
                <a:solidFill>
                  <a:srgbClr val="000000"/>
                </a:solidFill>
              </a:rPr>
              <a:t>When Nutrient (N) and Water (W) levels not in the range of 50 - 100%</a:t>
            </a:r>
            <a:endParaRPr sz="1100">
              <a:solidFill>
                <a:srgbClr val="000000"/>
              </a:solidFill>
            </a:endParaRPr>
          </a:p>
          <a:p>
            <a:pPr indent="-298450" lvl="1" marL="914400" rtl="0" algn="l">
              <a:spcBef>
                <a:spcPts val="1000"/>
              </a:spcBef>
              <a:spcAft>
                <a:spcPts val="0"/>
              </a:spcAft>
              <a:buClr>
                <a:srgbClr val="000000"/>
              </a:buClr>
              <a:buSzPts val="1100"/>
              <a:buChar char="○"/>
            </a:pPr>
            <a:r>
              <a:rPr lang="en-GB" sz="1100">
                <a:solidFill>
                  <a:srgbClr val="000000"/>
                </a:solidFill>
              </a:rPr>
              <a:t> i.e. (N </a:t>
            </a:r>
            <a:r>
              <a:rPr lang="en-GB">
                <a:solidFill>
                  <a:srgbClr val="000000"/>
                </a:solidFill>
              </a:rPr>
              <a:t>or</a:t>
            </a:r>
            <a:r>
              <a:rPr lang="en-GB" sz="1100">
                <a:solidFill>
                  <a:srgbClr val="000000"/>
                </a:solidFill>
              </a:rPr>
              <a:t> W) &lt; 50%  or  (N </a:t>
            </a:r>
            <a:r>
              <a:rPr lang="en-GB">
                <a:solidFill>
                  <a:srgbClr val="000000"/>
                </a:solidFill>
              </a:rPr>
              <a:t>or</a:t>
            </a:r>
            <a:r>
              <a:rPr lang="en-GB" sz="1100">
                <a:solidFill>
                  <a:srgbClr val="000000"/>
                </a:solidFill>
              </a:rPr>
              <a:t> W) &gt; 100%</a:t>
            </a:r>
            <a:endParaRPr>
              <a:solidFill>
                <a:srgbClr val="000000"/>
              </a:solidFill>
            </a:endParaRPr>
          </a:p>
          <a:p>
            <a:pPr indent="-298450" lvl="0" marL="457200" rtl="0" algn="l">
              <a:spcBef>
                <a:spcPts val="1000"/>
              </a:spcBef>
              <a:spcAft>
                <a:spcPts val="0"/>
              </a:spcAft>
              <a:buClr>
                <a:srgbClr val="000000"/>
              </a:buClr>
              <a:buSzPts val="1100"/>
              <a:buChar char="❖"/>
            </a:pPr>
            <a:r>
              <a:rPr lang="en-GB" sz="1100">
                <a:solidFill>
                  <a:srgbClr val="000000"/>
                </a:solidFill>
              </a:rPr>
              <a:t>The tree can die from a disease when it is unhealthy for a certain amount of time (Dependent on the plants’ stage)</a:t>
            </a:r>
            <a:endParaRPr>
              <a:solidFill>
                <a:srgbClr val="000000"/>
              </a:solidFill>
            </a:endParaRPr>
          </a:p>
          <a:p>
            <a:pPr indent="-298450" lvl="1" marL="914400" rtl="0" algn="l">
              <a:spcBef>
                <a:spcPts val="1000"/>
              </a:spcBef>
              <a:spcAft>
                <a:spcPts val="0"/>
              </a:spcAft>
              <a:buClr>
                <a:srgbClr val="000000"/>
              </a:buClr>
              <a:buSzPts val="1100"/>
              <a:buChar char="○"/>
            </a:pPr>
            <a:r>
              <a:rPr lang="en-GB">
                <a:solidFill>
                  <a:srgbClr val="000000"/>
                </a:solidFill>
              </a:rPr>
              <a:t>Recommendations are given to the player when tree is unhealthy </a:t>
            </a:r>
            <a:endParaRPr>
              <a:solidFill>
                <a:srgbClr val="000000"/>
              </a:solidFill>
            </a:endParaRPr>
          </a:p>
          <a:p>
            <a:pPr indent="-298450" lvl="2" marL="1371600" rtl="0" algn="l">
              <a:spcBef>
                <a:spcPts val="0"/>
              </a:spcBef>
              <a:spcAft>
                <a:spcPts val="0"/>
              </a:spcAft>
              <a:buClr>
                <a:srgbClr val="000000"/>
              </a:buClr>
              <a:buSzPts val="1100"/>
              <a:buChar char="■"/>
            </a:pPr>
            <a:r>
              <a:rPr lang="en-GB">
                <a:solidFill>
                  <a:srgbClr val="000000"/>
                </a:solidFill>
              </a:rPr>
              <a:t> e.g “It is a rainy week, consider watering the plant less”</a:t>
            </a:r>
            <a:endParaRPr sz="1200">
              <a:solidFill>
                <a:srgbClr val="000000"/>
              </a:solidFill>
            </a:endParaRPr>
          </a:p>
        </p:txBody>
      </p:sp>
      <p:sp>
        <p:nvSpPr>
          <p:cNvPr id="144" name="Google Shape;144;p20"/>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Plant Health </a:t>
            </a:r>
            <a:endParaRPr/>
          </a:p>
        </p:txBody>
      </p:sp>
      <p:sp>
        <p:nvSpPr>
          <p:cNvPr id="145" name="Google Shape;145;p20"/>
          <p:cNvSpPr txBox="1"/>
          <p:nvPr>
            <p:ph idx="1" type="body"/>
          </p:nvPr>
        </p:nvSpPr>
        <p:spPr>
          <a:xfrm>
            <a:off x="4746325" y="1355175"/>
            <a:ext cx="4260300" cy="15084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b="1" lang="en-GB" sz="1400">
                <a:solidFill>
                  <a:srgbClr val="000000"/>
                </a:solidFill>
              </a:rPr>
              <a:t>Plant Health Indicators</a:t>
            </a:r>
            <a:endParaRPr b="1" sz="1400">
              <a:solidFill>
                <a:srgbClr val="000000"/>
              </a:solidFill>
            </a:endParaRPr>
          </a:p>
          <a:p>
            <a:pPr indent="0" lvl="0" marL="0" rtl="0" algn="l">
              <a:spcBef>
                <a:spcPts val="0"/>
              </a:spcBef>
              <a:spcAft>
                <a:spcPts val="0"/>
              </a:spcAft>
              <a:buNone/>
            </a:pPr>
            <a:r>
              <a:t/>
            </a:r>
            <a:endParaRPr b="1" sz="1400">
              <a:solidFill>
                <a:srgbClr val="000000"/>
              </a:solidFill>
            </a:endParaRPr>
          </a:p>
          <a:p>
            <a:pPr indent="-304800" lvl="0" marL="457200" rtl="0" algn="l">
              <a:spcBef>
                <a:spcPts val="0"/>
              </a:spcBef>
              <a:spcAft>
                <a:spcPts val="0"/>
              </a:spcAft>
              <a:buClr>
                <a:srgbClr val="000000"/>
              </a:buClr>
              <a:buSzPts val="1200"/>
              <a:buChar char="●"/>
            </a:pPr>
            <a:r>
              <a:rPr lang="en-GB" sz="1200">
                <a:solidFill>
                  <a:srgbClr val="000000"/>
                </a:solidFill>
              </a:rPr>
              <a:t>The game shows 2D images of the plant’s leaves, trunk and soil to the player</a:t>
            </a:r>
            <a:endParaRPr sz="1200">
              <a:solidFill>
                <a:srgbClr val="000000"/>
              </a:solidFill>
            </a:endParaRPr>
          </a:p>
          <a:p>
            <a:pPr indent="-304800" lvl="0" marL="457200" rtl="0" algn="l">
              <a:spcBef>
                <a:spcPts val="1000"/>
              </a:spcBef>
              <a:spcAft>
                <a:spcPts val="1000"/>
              </a:spcAft>
              <a:buClr>
                <a:srgbClr val="000000"/>
              </a:buClr>
              <a:buSzPts val="1200"/>
              <a:buChar char="●"/>
            </a:pPr>
            <a:r>
              <a:rPr lang="en-GB" sz="1200">
                <a:solidFill>
                  <a:srgbClr val="000000"/>
                </a:solidFill>
              </a:rPr>
              <a:t>Helps player decision to water or fertilise the tree or not take any actions</a:t>
            </a:r>
            <a:endParaRPr sz="1200"/>
          </a:p>
        </p:txBody>
      </p:sp>
      <p:pic>
        <p:nvPicPr>
          <p:cNvPr id="146" name="Google Shape;146;p20"/>
          <p:cNvPicPr preferRelativeResize="0"/>
          <p:nvPr/>
        </p:nvPicPr>
        <p:blipFill>
          <a:blip r:embed="rId3">
            <a:alphaModFix/>
          </a:blip>
          <a:stretch>
            <a:fillRect/>
          </a:stretch>
        </p:blipFill>
        <p:spPr>
          <a:xfrm>
            <a:off x="5202200" y="2909825"/>
            <a:ext cx="3538500" cy="861150"/>
          </a:xfrm>
          <a:prstGeom prst="rect">
            <a:avLst/>
          </a:prstGeom>
          <a:noFill/>
          <a:ln>
            <a:noFill/>
          </a:ln>
        </p:spPr>
      </p:pic>
      <p:sp>
        <p:nvSpPr>
          <p:cNvPr id="147" name="Google Shape;147;p20"/>
          <p:cNvSpPr txBox="1"/>
          <p:nvPr/>
        </p:nvSpPr>
        <p:spPr>
          <a:xfrm>
            <a:off x="5483575" y="3679100"/>
            <a:ext cx="973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a:solidFill>
                  <a:srgbClr val="666666"/>
                </a:solidFill>
                <a:latin typeface="Roboto"/>
                <a:ea typeface="Roboto"/>
                <a:cs typeface="Roboto"/>
                <a:sym typeface="Roboto"/>
              </a:rPr>
              <a:t>Good soil</a:t>
            </a:r>
            <a:endParaRPr>
              <a:solidFill>
                <a:srgbClr val="666666"/>
              </a:solidFill>
              <a:latin typeface="Roboto"/>
              <a:ea typeface="Roboto"/>
              <a:cs typeface="Roboto"/>
              <a:sym typeface="Roboto"/>
            </a:endParaRPr>
          </a:p>
        </p:txBody>
      </p:sp>
      <p:sp>
        <p:nvSpPr>
          <p:cNvPr id="148" name="Google Shape;148;p20"/>
          <p:cNvSpPr txBox="1"/>
          <p:nvPr/>
        </p:nvSpPr>
        <p:spPr>
          <a:xfrm>
            <a:off x="7488775" y="3679100"/>
            <a:ext cx="973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a:solidFill>
                  <a:srgbClr val="666666"/>
                </a:solidFill>
                <a:latin typeface="Roboto"/>
                <a:ea typeface="Roboto"/>
                <a:cs typeface="Roboto"/>
                <a:sym typeface="Roboto"/>
              </a:rPr>
              <a:t>Dry soil</a:t>
            </a:r>
            <a:endParaRPr>
              <a:solidFill>
                <a:srgbClr val="666666"/>
              </a:solidFill>
              <a:latin typeface="Roboto"/>
              <a:ea typeface="Roboto"/>
              <a:cs typeface="Roboto"/>
              <a:sym typeface="Robo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21"/>
          <p:cNvSpPr txBox="1"/>
          <p:nvPr>
            <p:ph idx="1" type="body"/>
          </p:nvPr>
        </p:nvSpPr>
        <p:spPr>
          <a:xfrm>
            <a:off x="311700" y="4521400"/>
            <a:ext cx="7979400" cy="4605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GB"/>
              <a:t>Real Life Planting Mode</a:t>
            </a:r>
            <a:endParaRPr/>
          </a:p>
        </p:txBody>
      </p:sp>
      <p:pic>
        <p:nvPicPr>
          <p:cNvPr id="154" name="Google Shape;154;p21"/>
          <p:cNvPicPr preferRelativeResize="0"/>
          <p:nvPr/>
        </p:nvPicPr>
        <p:blipFill>
          <a:blip r:embed="rId3">
            <a:alphaModFix/>
          </a:blip>
          <a:stretch>
            <a:fillRect/>
          </a:stretch>
        </p:blipFill>
        <p:spPr>
          <a:xfrm>
            <a:off x="0" y="170625"/>
            <a:ext cx="9144000" cy="3897362"/>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Paradigm">
  <a:themeElements>
    <a:clrScheme name="Paradigm">
      <a:dk1>
        <a:srgbClr val="31394D"/>
      </a:dk1>
      <a:lt1>
        <a:srgbClr val="FFFFFF"/>
      </a:lt1>
      <a:dk2>
        <a:srgbClr val="666666"/>
      </a:dk2>
      <a:lt2>
        <a:srgbClr val="626B73"/>
      </a:lt2>
      <a:accent1>
        <a:srgbClr val="002F4A"/>
      </a:accent1>
      <a:accent2>
        <a:srgbClr val="D9C4B1"/>
      </a:accent2>
      <a:accent3>
        <a:srgbClr val="EDE3DA"/>
      </a:accent3>
      <a:accent4>
        <a:srgbClr val="B85741"/>
      </a:accent4>
      <a:accent5>
        <a:srgbClr val="009384"/>
      </a:accent5>
      <a:accent6>
        <a:srgbClr val="D0F6FF"/>
      </a:accent6>
      <a:hlink>
        <a:srgbClr val="009384"/>
      </a:hlink>
      <a:folHlink>
        <a:srgbClr val="00938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